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tags/tag1.xml" ContentType="application/vnd.openxmlformats-officedocument.presentationml.tags+xml"/>
  <Override PartName="/ppt/notesSlides/notesSlide15.xml" ContentType="application/vnd.openxmlformats-officedocument.presentationml.notesSlide+xml"/>
  <Override PartName="/ppt/tags/tag2.xml" ContentType="application/vnd.openxmlformats-officedocument.presentationml.tags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0" r:id="rId1"/>
  </p:sldMasterIdLst>
  <p:notesMasterIdLst>
    <p:notesMasterId r:id="rId21"/>
  </p:notesMasterIdLst>
  <p:sldIdLst>
    <p:sldId id="791" r:id="rId2"/>
    <p:sldId id="1065" r:id="rId3"/>
    <p:sldId id="888" r:id="rId4"/>
    <p:sldId id="890" r:id="rId5"/>
    <p:sldId id="891" r:id="rId6"/>
    <p:sldId id="892" r:id="rId7"/>
    <p:sldId id="893" r:id="rId8"/>
    <p:sldId id="894" r:id="rId9"/>
    <p:sldId id="895" r:id="rId10"/>
    <p:sldId id="896" r:id="rId11"/>
    <p:sldId id="897" r:id="rId12"/>
    <p:sldId id="900" r:id="rId13"/>
    <p:sldId id="901" r:id="rId14"/>
    <p:sldId id="1393" r:id="rId15"/>
    <p:sldId id="1189" r:id="rId16"/>
    <p:sldId id="1378" r:id="rId17"/>
    <p:sldId id="1067" r:id="rId18"/>
    <p:sldId id="1069" r:id="rId19"/>
    <p:sldId id="1068" r:id="rId20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336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Barbara Reif" initials="BR" lastIdx="3" clrIdx="0"/>
  <p:cmAuthor id="1" name="Jane Gibbons -X (jagibbon - DEL ORO CONSULTING INC at Cisco)" initials="JG-(-DOCIaC" lastIdx="28" clrIdx="1"/>
  <p:cmAuthor id="2" name="Bob Vachon" initials="BV" lastIdx="24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000CC"/>
    <a:srgbClr val="000099"/>
    <a:srgbClr val="CC99FF"/>
    <a:srgbClr val="CC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13431" autoAdjust="0"/>
    <p:restoredTop sz="81065" autoAdjust="0"/>
  </p:normalViewPr>
  <p:slideViewPr>
    <p:cSldViewPr snapToGrid="0" showGuides="1">
      <p:cViewPr varScale="1">
        <p:scale>
          <a:sx n="146" d="100"/>
          <a:sy n="146" d="100"/>
        </p:scale>
        <p:origin x="1296" y="108"/>
      </p:cViewPr>
      <p:guideLst>
        <p:guide orient="horz" pos="1620"/>
        <p:guide pos="33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1224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ommentAuthors" Target="commentAuthor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gif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6337D9-3022-3D41-8D8A-BDF2F3B0DD8E}" type="datetimeFigureOut">
              <a:rPr lang="en-US" smtClean="0"/>
              <a:pPr/>
              <a:t>4/11/2023</a:t>
            </a:fld>
            <a:endParaRPr lang="es-E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41018C-6CAF-B84E-B92C-ECB119457FBA}" type="slidenum">
              <a:rPr lang="en-U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375648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602A389-8690-465F-BB28-DC61C90E42E7}" type="slidenum">
              <a:rPr lang="en-US" smtClean="0"/>
              <a:pPr/>
              <a:t>1</a:t>
            </a:fld>
            <a:endParaRPr lang="es-ES" dirty="0"/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04813" y="4378325"/>
            <a:ext cx="6121400" cy="4252913"/>
          </a:xfrm>
          <a:noFill/>
          <a:ln/>
        </p:spPr>
        <p:txBody>
          <a:bodyPr/>
          <a:lstStyle/>
          <a:p>
            <a:pPr>
              <a:buFontTx/>
              <a:buNone/>
            </a:pPr>
            <a:r>
              <a:rPr lang="es-ES" b="0" dirty="0"/>
              <a:t>Cisco Networking Academy Program</a:t>
            </a:r>
          </a:p>
          <a:p>
            <a:pPr>
              <a:buFontTx/>
              <a:buNone/>
            </a:pPr>
            <a:r>
              <a:rPr lang="es-ES" b="0" dirty="0"/>
              <a:t>Routing and Switching Essentials v6.0</a:t>
            </a:r>
          </a:p>
          <a:p>
            <a:pPr>
              <a:buFontTx/>
              <a:buNone/>
            </a:pPr>
            <a:r>
              <a:rPr lang="es-ES" sz="1200" dirty="0">
                <a:latin typeface="Arial" charset="0"/>
              </a:rPr>
              <a:t>Capítulo 3: Routing dinámico</a:t>
            </a:r>
            <a:endParaRPr lang="es-ES" b="0" dirty="0"/>
          </a:p>
        </p:txBody>
      </p:sp>
    </p:spTree>
    <p:extLst>
      <p:ext uri="{BB962C8B-B14F-4D97-AF65-F5344CB8AC3E}">
        <p14:creationId xmlns:p14="http://schemas.microsoft.com/office/powerpoint/2010/main" val="28677331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10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5.3 – Protocolos de routing de estado del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5.3.2 – Actualizaciones de estados de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5.3.2.5 – Saturación con LSP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6634700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11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5.3 – Protocolos de routing de estado del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5.3.2 – Actualizaciones de estados de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5.3.2.6 – Armado de la base de datos del estado del enlace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1047438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12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5.3 – Protocolos de routing de estado del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5.3.3 – Beneficios del protocolo de routing de estado del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5.3.3.1 – ¿Por qué utilizar protocolos de estado del enlace?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473601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13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5.3 – Protocolos de routing de estado del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5.3.3 – Beneficios del protocolo de routing de estado del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5.3.3.2 – Desventajas de los protocolos de estado del enlace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174148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602A389-8690-465F-BB28-DC61C90E42E7}" type="slidenum">
              <a:rPr lang="en-US" smtClean="0"/>
              <a:pPr/>
              <a:t>14</a:t>
            </a:fld>
            <a:endParaRPr lang="es-ES" dirty="0"/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04813" y="4378325"/>
            <a:ext cx="6121400" cy="4252913"/>
          </a:xfrm>
          <a:noFill/>
          <a:ln/>
        </p:spPr>
        <p:txBody>
          <a:bodyPr/>
          <a:lstStyle/>
          <a:p>
            <a:pPr>
              <a:buFontTx/>
              <a:buNone/>
            </a:pPr>
            <a:r>
              <a:rPr lang="es-ES" b="0" dirty="0"/>
              <a:t>Cisco Networking Academy Program</a:t>
            </a:r>
          </a:p>
          <a:p>
            <a:pPr>
              <a:buFontTx/>
              <a:buNone/>
            </a:pPr>
            <a:r>
              <a:rPr lang="es-ES" b="0" dirty="0"/>
              <a:t>Routing and Switching Essentials v6.0</a:t>
            </a:r>
          </a:p>
          <a:p>
            <a:pPr>
              <a:buFontTx/>
              <a:buNone/>
            </a:pPr>
            <a:r>
              <a:rPr lang="es-ES" sz="1200" dirty="0">
                <a:latin typeface="Arial" charset="0"/>
              </a:rPr>
              <a:t>Capítulo 3: Routing dinámico</a:t>
            </a:r>
            <a:endParaRPr lang="es-ES" b="0" dirty="0"/>
          </a:p>
        </p:txBody>
      </p:sp>
    </p:spTree>
    <p:extLst>
      <p:ext uri="{BB962C8B-B14F-4D97-AF65-F5344CB8AC3E}">
        <p14:creationId xmlns:p14="http://schemas.microsoft.com/office/powerpoint/2010/main" val="39882161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s-419" sz="1200"/>
              <a:t>2 - Configuración de OSPFv2 de área única</a:t>
            </a:r>
          </a:p>
          <a:p>
            <a:pPr rtl="0"/>
            <a:r>
              <a:rPr lang="es-419" sz="1200"/>
              <a:t>2.3 - Redes OSPF multiacceso</a:t>
            </a:r>
            <a:br>
              <a:rPr lang="en-US" dirty="0"/>
            </a:br>
            <a:r>
              <a:rPr lang="es-419"/>
              <a:t>2.3.1 - </a:t>
            </a:r>
            <a:r>
              <a:rPr lang="es-419" sz="1800"/>
              <a:t>Tipos de red OPSF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641018C-6CAF-B84E-B92C-ECB119457FBA}" type="slidenum">
              <a:rPr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56323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/>
            <a:r>
              <a:rPr lang="es-419" sz="1200"/>
              <a:t>2 - Configuración de OSPFv2 de área única</a:t>
            </a:r>
          </a:p>
          <a:p>
            <a:pPr rtl="0"/>
            <a:r>
              <a:rPr lang="es-419" sz="1200"/>
              <a:t>2.3 - Redes OSPF multiacceso</a:t>
            </a:r>
            <a:br>
              <a:rPr lang="en-US" dirty="0"/>
            </a:br>
            <a:r>
              <a:rPr lang="es-419"/>
              <a:t>2.3.3 - Topología de referencia de multiacceso OSP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5641018C-6CAF-B84E-B92C-ECB119457FBA}" type="slidenum">
              <a:rPr/>
              <a:t>16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7583814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17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5.3 – Protocolos de routing de estado del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5.3.3 – Beneficios del protocolo de routing de estado del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5.3.3.2 – Desventajas de los protocolos de estado del enlace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65948960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18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5.3 – Protocolos de routing de estado del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5.3.3 – Beneficios del protocolo de routing de estado del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5.3.3.2 – Desventajas de los protocolos de estado del enlace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68853992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19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5.3 – Protocolos de routing de estado del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5.3.3 – Beneficios del protocolo de routing de estado del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5.3.3.2 – Desventajas de los protocolos de estado del enlace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7021535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2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5.1 – Protocolos de routing dinámico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5.1.1 – Tipos de protocolos de routing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5.1.1.4 – Protocolos de routing de estado del enlace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464629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3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5.3 – Protocolos de routing de estado del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5.3.1 – Funcionamiento del protocolo de routing de estado del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5.3.1.1 – Protocolos SPF (primero la ruta más corta)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712266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4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5.3 – Protocolos de routing de estado del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5.3.1 – Funcionamiento del protocolo de routing de estado del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5.3.1.2 – Algoritmo de Dijkstra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6968671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5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5.3 – Protocolos de routing de estado del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5.3.1 – Funcionamiento del protocolo de routing de estado del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5.3.1.3 – Ejemplo de SPF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4179320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6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5.3 – Protocolos de routing de estado del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5.3.2 – Actualizaciones de estados de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5.3.2.1 – Proceso de routing de estado del enlace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8096903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7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5.3 – Protocolos de routing de estado del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5.3.2 – Actualizaciones de estados de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5.3.2.2 – Enlace y estado del enlace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687057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8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5.3 – Protocolos de routing de estado del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5.3.2 – Actualizaciones de estados de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5.3.2.3 – Saludo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8658123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9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5.3 – Protocolos de routing de estado del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5.3.2 – Actualizaciones de estados de enlace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5.3.2.4 – Armado del paquete de estado del enlace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2860045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5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bg2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rgbClr val="38C6F4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chemeClr val="accent5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086725553"/>
      </p:ext>
    </p:extLst>
  </p:cSld>
  <p:clrMapOvr>
    <a:masterClrMapping/>
  </p:clrMapOvr>
  <p:transition spd="slow">
    <p:wipe/>
  </p:transition>
  <p:extLst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"/>
            <a:ext cx="9143999" cy="5165874"/>
          </a:xfrm>
          <a:prstGeom prst="rect">
            <a:avLst/>
          </a:prstGeom>
        </p:spPr>
      </p:pic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5"/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98843304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394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5"/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7974899"/>
      </p:ext>
    </p:extLst>
  </p:cSld>
  <p:clrMapOvr>
    <a:masterClrMapping/>
  </p:clrMapOvr>
  <p:transition spd="slow">
    <p:wip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1">
              <a:lumMod val="75000"/>
            </a:schemeClr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51544963"/>
      </p:ext>
    </p:extLst>
  </p:cSld>
  <p:clrMapOvr>
    <a:masterClrMapping/>
  </p:clrMapOvr>
  <p:transition spd="slow">
    <p:wip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473441" y="4954263"/>
            <a:ext cx="676910" cy="1892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5">
                <a:solidFill>
                  <a:schemeClr val="tx2"/>
                </a:solidFill>
              </a:defRPr>
            </a:lvl1pPr>
          </a:lstStyle>
          <a:p>
            <a:pPr defTabSz="385763">
              <a:defRPr/>
            </a:pPr>
            <a:fld id="{2F5CCB13-0A32-4557-88E9-079F0C330695}" type="slidenum">
              <a:rPr lang="en-US" kern="0" smtClean="0">
                <a:solidFill>
                  <a:srgbClr val="595959"/>
                </a:solidFill>
              </a:rPr>
              <a:pPr defTabSz="385763">
                <a:defRPr/>
              </a:pPr>
              <a:t>‹Nº›</a:t>
            </a:fld>
            <a:endParaRPr lang="en-US" kern="0" dirty="0">
              <a:solidFill>
                <a:srgbClr val="595959"/>
              </a:solidFill>
            </a:endParaRPr>
          </a:p>
        </p:txBody>
      </p:sp>
      <p:sp>
        <p:nvSpPr>
          <p:cNvPr id="5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144065" y="798944"/>
            <a:ext cx="8853286" cy="41553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>
                <a:solidFill>
                  <a:srgbClr val="000000"/>
                </a:solidFill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3pPr>
            <a:lvl4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4pPr>
          </a:lstStyle>
          <a:p>
            <a:pPr lvl="0"/>
            <a:r>
              <a:rPr lang="en-US" dirty="0">
                <a:sym typeface="Arial" pitchFamily="34" charset="0"/>
              </a:rPr>
              <a:t>Click to edit Master text styles</a:t>
            </a:r>
          </a:p>
          <a:p>
            <a:pPr lvl="1"/>
            <a:r>
              <a:rPr lang="en-US" dirty="0">
                <a:sym typeface="Arial" pitchFamily="34" charset="0"/>
              </a:rPr>
              <a:t>Second level</a:t>
            </a:r>
          </a:p>
          <a:p>
            <a:pPr lvl="2"/>
            <a:r>
              <a:rPr lang="en-US" dirty="0">
                <a:sym typeface="Arial" pitchFamily="34" charset="0"/>
              </a:rPr>
              <a:t>Third level</a:t>
            </a:r>
          </a:p>
          <a:p>
            <a:pPr lvl="3"/>
            <a:r>
              <a:rPr lang="en-US" dirty="0">
                <a:sym typeface="Arial" pitchFamily="34" charset="0"/>
              </a:rPr>
              <a:t>Fourth level</a:t>
            </a:r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" y="41393"/>
            <a:ext cx="9144000" cy="757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defRPr sz="2400"/>
            </a:lvl1pPr>
          </a:lstStyle>
          <a:p>
            <a:pPr lvl="0"/>
            <a:r>
              <a:rPr lang="en-US" dirty="0">
                <a:sym typeface="Arial" pitchFamily="34" charset="0"/>
              </a:rPr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57996623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PPt_4face_021208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33512"/>
            <a:ext cx="9144000" cy="182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278"/>
          <p:cNvSpPr>
            <a:spLocks noChangeArrowheads="1"/>
          </p:cNvSpPr>
          <p:nvPr/>
        </p:nvSpPr>
        <p:spPr bwMode="auto">
          <a:xfrm>
            <a:off x="4498976" y="5002897"/>
            <a:ext cx="1922958" cy="1429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1593" tIns="30796" rIns="61593" bIns="30796" anchor="b" anchorCtr="1">
            <a:spAutoFit/>
          </a:bodyPr>
          <a:lstStyle/>
          <a:p>
            <a:pPr algn="l" defTabSz="610791">
              <a:lnSpc>
                <a:spcPct val="100000"/>
              </a:lnSpc>
            </a:pPr>
            <a:r>
              <a:rPr lang="es-ES" sz="525" dirty="0">
                <a:solidFill>
                  <a:srgbClr val="D3D3D3"/>
                </a:solidFill>
              </a:rPr>
              <a:t>© 2008 Cisco Systems, Inc. Todos los derechos reservados.</a:t>
            </a:r>
          </a:p>
        </p:txBody>
      </p:sp>
      <p:sp>
        <p:nvSpPr>
          <p:cNvPr id="6" name="Rectangle 279"/>
          <p:cNvSpPr>
            <a:spLocks noChangeArrowheads="1"/>
          </p:cNvSpPr>
          <p:nvPr/>
        </p:nvSpPr>
        <p:spPr bwMode="auto">
          <a:xfrm>
            <a:off x="6896101" y="5002897"/>
            <a:ext cx="1123060" cy="1429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1593" tIns="30796" rIns="61593" bIns="30796" anchor="b">
            <a:spAutoFit/>
          </a:bodyPr>
          <a:lstStyle/>
          <a:p>
            <a:pPr algn="l" defTabSz="610791">
              <a:lnSpc>
                <a:spcPct val="100000"/>
              </a:lnSpc>
            </a:pPr>
            <a:r>
              <a:rPr lang="es-ES" sz="525" dirty="0">
                <a:solidFill>
                  <a:srgbClr val="D3D3D3"/>
                </a:solidFill>
              </a:rPr>
              <a:t>Información confidencial de Cisco</a:t>
            </a:r>
          </a:p>
        </p:txBody>
      </p:sp>
      <p:sp>
        <p:nvSpPr>
          <p:cNvPr id="7" name="Rectangle 280"/>
          <p:cNvSpPr>
            <a:spLocks noChangeArrowheads="1"/>
          </p:cNvSpPr>
          <p:nvPr/>
        </p:nvSpPr>
        <p:spPr bwMode="auto">
          <a:xfrm>
            <a:off x="193676" y="5002897"/>
            <a:ext cx="962025" cy="1429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1593" tIns="30796" rIns="61593" bIns="30796" anchor="b">
            <a:spAutoFit/>
          </a:bodyPr>
          <a:lstStyle/>
          <a:p>
            <a:pPr algn="l" defTabSz="610791">
              <a:lnSpc>
                <a:spcPct val="100000"/>
              </a:lnSpc>
            </a:pPr>
            <a:r>
              <a:rPr lang="es-ES" sz="525" dirty="0">
                <a:solidFill>
                  <a:srgbClr val="D3D3D3"/>
                </a:solidFill>
              </a:rPr>
              <a:t>Presentation_ID</a:t>
            </a:r>
          </a:p>
        </p:txBody>
      </p:sp>
      <p:sp>
        <p:nvSpPr>
          <p:cNvPr id="8" name="Rectangle 281"/>
          <p:cNvSpPr>
            <a:spLocks noChangeArrowheads="1"/>
          </p:cNvSpPr>
          <p:nvPr/>
        </p:nvSpPr>
        <p:spPr bwMode="auto">
          <a:xfrm>
            <a:off x="8624284" y="4968271"/>
            <a:ext cx="292704" cy="177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1593" tIns="30796" rIns="61593" bIns="30796" anchor="b">
            <a:spAutoFit/>
          </a:bodyPr>
          <a:lstStyle/>
          <a:p>
            <a:pPr algn="r" defTabSz="610791">
              <a:lnSpc>
                <a:spcPct val="100000"/>
              </a:lnSpc>
            </a:pPr>
            <a:fld id="{7F1BC4EF-034A-F647-AA58-B71D58802FDB}" type="slidenum">
              <a:rPr lang="en-US" sz="750">
                <a:solidFill>
                  <a:srgbClr val="D3D3D3"/>
                </a:solidFill>
              </a:rPr>
              <a:pPr algn="r" defTabSz="610791">
                <a:lnSpc>
                  <a:spcPct val="100000"/>
                </a:lnSpc>
              </a:pPr>
              <a:t>‹Nº›</a:t>
            </a:fld>
            <a:endParaRPr lang="es-ES" sz="750" dirty="0">
              <a:solidFill>
                <a:srgbClr val="D3D3D3"/>
              </a:solidFill>
            </a:endParaRPr>
          </a:p>
        </p:txBody>
      </p:sp>
      <p:pic>
        <p:nvPicPr>
          <p:cNvPr id="9" name="Picture 331" descr="Cisco_NewLogo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3225" y="4455319"/>
            <a:ext cx="3354388" cy="355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333" descr="Cisc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064" y="89298"/>
            <a:ext cx="1171575" cy="678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9873" name="Rectangle 209"/>
          <p:cNvSpPr>
            <a:spLocks noGrp="1" noChangeArrowheads="1"/>
          </p:cNvSpPr>
          <p:nvPr>
            <p:ph type="ctrTitle"/>
          </p:nvPr>
        </p:nvSpPr>
        <p:spPr bwMode="white">
          <a:xfrm>
            <a:off x="311151" y="2003822"/>
            <a:ext cx="3768725" cy="622697"/>
          </a:xfrm>
          <a:ln/>
        </p:spPr>
        <p:txBody>
          <a:bodyPr anchor="ctr"/>
          <a:lstStyle>
            <a:lvl1pPr>
              <a:defRPr sz="2250" b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69874" name="Rectangle 210"/>
          <p:cNvSpPr>
            <a:spLocks noGrp="1" noChangeArrowheads="1"/>
          </p:cNvSpPr>
          <p:nvPr>
            <p:ph type="subTitle" idx="1"/>
          </p:nvPr>
        </p:nvSpPr>
        <p:spPr>
          <a:xfrm>
            <a:off x="311150" y="3504010"/>
            <a:ext cx="4103688" cy="494109"/>
          </a:xfrm>
          <a:ln/>
        </p:spPr>
        <p:txBody>
          <a:bodyPr/>
          <a:lstStyle>
            <a:lvl1pPr marL="0" indent="0">
              <a:lnSpc>
                <a:spcPct val="90000"/>
              </a:lnSpc>
              <a:buFont typeface="Wingdings" pitchFamily="2" charset="2"/>
              <a:buNone/>
              <a:defRPr sz="1500" b="1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5105518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1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1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1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rgbClr val="004C69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accent1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chemeClr val="accent1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53042546"/>
      </p:ext>
    </p:extLst>
  </p:cSld>
  <p:clrMapOvr>
    <a:masterClrMapping/>
  </p:clrMapOvr>
  <p:transition spd="slow">
    <p:wipe/>
  </p:transition>
  <p:extLst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5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chemeClr val="accent5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bg2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rgbClr val="38C6F4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74617842"/>
      </p:ext>
    </p:extLst>
  </p:cSld>
  <p:clrMapOvr>
    <a:masterClrMapping/>
  </p:clrMapOvr>
  <p:transition spd="slow">
    <p:wipe/>
  </p:transition>
  <p:extLst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Seg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rgbClr val="00394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416425" y="915409"/>
            <a:ext cx="7598042" cy="256994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4600" b="0" i="0" spc="0" baseline="0">
                <a:solidFill>
                  <a:schemeClr val="accent5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7"/>
          <p:cNvSpPr>
            <a:spLocks noChangeArrowheads="1"/>
          </p:cNvSpPr>
          <p:nvPr userDrawn="1"/>
        </p:nvSpPr>
        <p:spPr bwMode="ltGray">
          <a:xfrm>
            <a:off x="8515707" y="4742907"/>
            <a:ext cx="218414" cy="1545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61586" tIns="30792" rIns="61586" bIns="30792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6A1E46DC-7EF6-4EA2-B285-14272867D133}" type="slidenum">
              <a:rPr lang="en-US" sz="600">
                <a:solidFill>
                  <a:schemeClr val="accent5">
                    <a:lumMod val="50000"/>
                  </a:schemeClr>
                </a:solidFill>
                <a:latin typeface="+mn-lt"/>
                <a:ea typeface="+mn-ea"/>
                <a:cs typeface="CiscoSans Thin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‹Nº›</a:t>
            </a:fld>
            <a:endParaRPr lang="es-ES" sz="600" dirty="0">
              <a:solidFill>
                <a:schemeClr val="accent5">
                  <a:lumMod val="50000"/>
                </a:schemeClr>
              </a:solidFill>
              <a:latin typeface="+mn-lt"/>
              <a:ea typeface="+mn-ea"/>
              <a:cs typeface="CiscoSans Thin"/>
            </a:endParaRPr>
          </a:p>
        </p:txBody>
      </p:sp>
      <p:grpSp>
        <p:nvGrpSpPr>
          <p:cNvPr id="11" name="Group 4"/>
          <p:cNvGrpSpPr>
            <a:grpSpLocks noChangeAspect="1"/>
          </p:cNvGrpSpPr>
          <p:nvPr userDrawn="1"/>
        </p:nvGrpSpPr>
        <p:grpSpPr bwMode="auto">
          <a:xfrm>
            <a:off x="508039" y="4715197"/>
            <a:ext cx="340257" cy="180974"/>
            <a:chOff x="310" y="249"/>
            <a:chExt cx="502" cy="267"/>
          </a:xfrm>
          <a:solidFill>
            <a:srgbClr val="086D8E"/>
          </a:solidFill>
        </p:grpSpPr>
        <p:sp>
          <p:nvSpPr>
            <p:cNvPr id="12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6" name="Rectangle 4"/>
          <p:cNvSpPr>
            <a:spLocks noChangeArrowheads="1"/>
          </p:cNvSpPr>
          <p:nvPr userDrawn="1"/>
        </p:nvSpPr>
        <p:spPr bwMode="ltGray">
          <a:xfrm>
            <a:off x="4872537" y="4741653"/>
            <a:ext cx="3652989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600" kern="1200" dirty="0">
                <a:solidFill>
                  <a:schemeClr val="accent5">
                    <a:lumMod val="50000"/>
                  </a:schemeClr>
                </a:solidFill>
                <a:latin typeface="+mn-lt"/>
                <a:ea typeface="ＭＳ Ｐゴシック" pitchFamily="34" charset="-128"/>
                <a:cs typeface="+mn-cs"/>
              </a:rPr>
              <a:t>© 2016 Cisco y/o sus filiales. Todos los derechos reservados. Información confidencial de Cisco.</a:t>
            </a:r>
          </a:p>
        </p:txBody>
      </p:sp>
    </p:spTree>
    <p:extLst>
      <p:ext uri="{BB962C8B-B14F-4D97-AF65-F5344CB8AC3E}">
        <p14:creationId xmlns:p14="http://schemas.microsoft.com/office/powerpoint/2010/main" val="1890854121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ulti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74662" y="1347788"/>
            <a:ext cx="8280057" cy="3073946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85690" marR="0" indent="-285690" algn="ctr" defTabSz="45710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bg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rgbClr val="004C69"/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42967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29121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Oval 11"/>
          <p:cNvSpPr/>
          <p:nvPr/>
        </p:nvSpPr>
        <p:spPr>
          <a:xfrm>
            <a:off x="575610" y="2552550"/>
            <a:ext cx="698624" cy="698624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solidFill>
                <a:srgbClr val="FFFFFF"/>
              </a:solidFill>
              <a:cs typeface="Arial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575610" y="1426607"/>
            <a:ext cx="698624" cy="698624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bg1"/>
              </a:solidFill>
              <a:cs typeface="Arial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575610" y="3653093"/>
            <a:ext cx="698624" cy="698624"/>
          </a:xfrm>
          <a:prstGeom prst="ellipse">
            <a:avLst/>
          </a:prstGeom>
          <a:solidFill>
            <a:schemeClr val="accent5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solidFill>
                <a:srgbClr val="049FD9"/>
              </a:solidFill>
              <a:cs typeface="Arial"/>
            </a:endParaRP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365250" y="1432522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365250" y="2557793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365250" y="3653093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0" y="2552550"/>
            <a:ext cx="698624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9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1" y="3651140"/>
            <a:ext cx="698624" cy="693381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13" name="Text Placeholder 17"/>
          <p:cNvSpPr>
            <a:spLocks noGrp="1"/>
          </p:cNvSpPr>
          <p:nvPr>
            <p:ph type="body" sz="quarter" idx="19" hasCustomPrompt="1"/>
          </p:nvPr>
        </p:nvSpPr>
        <p:spPr>
          <a:xfrm>
            <a:off x="575610" y="1427248"/>
            <a:ext cx="698624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053872667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Oval 11"/>
          <p:cNvSpPr/>
          <p:nvPr/>
        </p:nvSpPr>
        <p:spPr>
          <a:xfrm>
            <a:off x="575611" y="1979318"/>
            <a:ext cx="464815" cy="464815"/>
          </a:xfrm>
          <a:prstGeom prst="ellipse">
            <a:avLst/>
          </a:prstGeom>
          <a:solidFill>
            <a:srgbClr val="38C6F4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575610" y="1328927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575611" y="2627446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172384" y="1334842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172385" y="1984561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172385" y="2627446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575611" y="1327521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8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1" y="197931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9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2" y="262549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13" name="Oval 12"/>
          <p:cNvSpPr/>
          <p:nvPr/>
        </p:nvSpPr>
        <p:spPr>
          <a:xfrm>
            <a:off x="575612" y="3274581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4" name="Text Placeholder 17"/>
          <p:cNvSpPr>
            <a:spLocks noGrp="1"/>
          </p:cNvSpPr>
          <p:nvPr>
            <p:ph type="body" sz="quarter" idx="19"/>
          </p:nvPr>
        </p:nvSpPr>
        <p:spPr>
          <a:xfrm>
            <a:off x="1172386" y="3274581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7"/>
          <p:cNvSpPr>
            <a:spLocks noGrp="1"/>
          </p:cNvSpPr>
          <p:nvPr>
            <p:ph type="body" sz="quarter" idx="20" hasCustomPrompt="1"/>
          </p:nvPr>
        </p:nvSpPr>
        <p:spPr>
          <a:xfrm>
            <a:off x="575613" y="327262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17" name="Oval 16"/>
          <p:cNvSpPr/>
          <p:nvPr/>
        </p:nvSpPr>
        <p:spPr>
          <a:xfrm>
            <a:off x="575613" y="3921716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1172387" y="3921716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7"/>
          <p:cNvSpPr>
            <a:spLocks noGrp="1"/>
          </p:cNvSpPr>
          <p:nvPr>
            <p:ph type="body" sz="quarter" idx="22" hasCustomPrompt="1"/>
          </p:nvPr>
        </p:nvSpPr>
        <p:spPr>
          <a:xfrm>
            <a:off x="575614" y="3919763"/>
            <a:ext cx="464815" cy="461327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962125011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4C69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2" name="Oval 41"/>
          <p:cNvSpPr/>
          <p:nvPr/>
        </p:nvSpPr>
        <p:spPr>
          <a:xfrm>
            <a:off x="575611" y="1979318"/>
            <a:ext cx="464815" cy="464815"/>
          </a:xfrm>
          <a:prstGeom prst="ellipse">
            <a:avLst/>
          </a:prstGeom>
          <a:solidFill>
            <a:srgbClr val="38C6F4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43" name="Oval 42"/>
          <p:cNvSpPr/>
          <p:nvPr/>
        </p:nvSpPr>
        <p:spPr>
          <a:xfrm>
            <a:off x="575610" y="1328927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rgbClr val="FFFFFF"/>
              </a:solidFill>
              <a:cs typeface="Arial"/>
            </a:endParaRPr>
          </a:p>
        </p:txBody>
      </p:sp>
      <p:sp>
        <p:nvSpPr>
          <p:cNvPr id="44" name="Oval 43"/>
          <p:cNvSpPr/>
          <p:nvPr/>
        </p:nvSpPr>
        <p:spPr>
          <a:xfrm>
            <a:off x="575611" y="2627446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45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172384" y="133484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6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172385" y="1984561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172385" y="2627446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575611" y="1327521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49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1" y="197931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50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2" y="262549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51" name="Oval 50"/>
          <p:cNvSpPr/>
          <p:nvPr/>
        </p:nvSpPr>
        <p:spPr>
          <a:xfrm>
            <a:off x="575612" y="3274581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2" name="Text Placeholder 17"/>
          <p:cNvSpPr>
            <a:spLocks noGrp="1"/>
          </p:cNvSpPr>
          <p:nvPr>
            <p:ph type="body" sz="quarter" idx="19"/>
          </p:nvPr>
        </p:nvSpPr>
        <p:spPr>
          <a:xfrm>
            <a:off x="1172386" y="3274581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3" name="Text Placeholder 17"/>
          <p:cNvSpPr>
            <a:spLocks noGrp="1"/>
          </p:cNvSpPr>
          <p:nvPr>
            <p:ph type="body" sz="quarter" idx="20" hasCustomPrompt="1"/>
          </p:nvPr>
        </p:nvSpPr>
        <p:spPr>
          <a:xfrm>
            <a:off x="575613" y="327262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54" name="Oval 53"/>
          <p:cNvSpPr/>
          <p:nvPr/>
        </p:nvSpPr>
        <p:spPr>
          <a:xfrm>
            <a:off x="575613" y="3921716"/>
            <a:ext cx="464815" cy="464815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5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1172387" y="3921716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Text Placeholder 17"/>
          <p:cNvSpPr>
            <a:spLocks noGrp="1"/>
          </p:cNvSpPr>
          <p:nvPr>
            <p:ph type="body" sz="quarter" idx="22" hasCustomPrompt="1"/>
          </p:nvPr>
        </p:nvSpPr>
        <p:spPr>
          <a:xfrm>
            <a:off x="575614" y="391976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5</a:t>
            </a:r>
          </a:p>
        </p:txBody>
      </p:sp>
      <p:sp>
        <p:nvSpPr>
          <p:cNvPr id="57" name="Oval 56"/>
          <p:cNvSpPr/>
          <p:nvPr/>
        </p:nvSpPr>
        <p:spPr>
          <a:xfrm>
            <a:off x="4414576" y="1983084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8" name="Oval 57"/>
          <p:cNvSpPr/>
          <p:nvPr/>
        </p:nvSpPr>
        <p:spPr>
          <a:xfrm>
            <a:off x="4414575" y="1332693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9" name="Oval 58"/>
          <p:cNvSpPr/>
          <p:nvPr/>
        </p:nvSpPr>
        <p:spPr>
          <a:xfrm>
            <a:off x="4414576" y="2631212"/>
            <a:ext cx="464815" cy="464815"/>
          </a:xfrm>
          <a:prstGeom prst="ellipse">
            <a:avLst/>
          </a:prstGeom>
          <a:solidFill>
            <a:schemeClr val="accent5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60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5011349" y="1338608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1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011350" y="1988327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2" name="Text Placeholder 17"/>
          <p:cNvSpPr>
            <a:spLocks noGrp="1"/>
          </p:cNvSpPr>
          <p:nvPr>
            <p:ph type="body" sz="quarter" idx="25"/>
          </p:nvPr>
        </p:nvSpPr>
        <p:spPr>
          <a:xfrm>
            <a:off x="5011350" y="263121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3" name="Text Placeholder 17"/>
          <p:cNvSpPr>
            <a:spLocks noGrp="1"/>
          </p:cNvSpPr>
          <p:nvPr>
            <p:ph type="body" sz="quarter" idx="26" hasCustomPrompt="1"/>
          </p:nvPr>
        </p:nvSpPr>
        <p:spPr>
          <a:xfrm>
            <a:off x="4414576" y="1331287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6</a:t>
            </a:r>
          </a:p>
        </p:txBody>
      </p:sp>
      <p:sp>
        <p:nvSpPr>
          <p:cNvPr id="64" name="Text Placeholder 17"/>
          <p:cNvSpPr>
            <a:spLocks noGrp="1"/>
          </p:cNvSpPr>
          <p:nvPr>
            <p:ph type="body" sz="quarter" idx="27" hasCustomPrompt="1"/>
          </p:nvPr>
        </p:nvSpPr>
        <p:spPr>
          <a:xfrm>
            <a:off x="4414576" y="1983084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7</a:t>
            </a:r>
          </a:p>
        </p:txBody>
      </p:sp>
      <p:sp>
        <p:nvSpPr>
          <p:cNvPr id="65" name="Text Placeholder 17"/>
          <p:cNvSpPr>
            <a:spLocks noGrp="1"/>
          </p:cNvSpPr>
          <p:nvPr>
            <p:ph type="body" sz="quarter" idx="28" hasCustomPrompt="1"/>
          </p:nvPr>
        </p:nvSpPr>
        <p:spPr>
          <a:xfrm>
            <a:off x="4414577" y="2629259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8</a:t>
            </a:r>
          </a:p>
        </p:txBody>
      </p:sp>
      <p:sp>
        <p:nvSpPr>
          <p:cNvPr id="66" name="Oval 65"/>
          <p:cNvSpPr/>
          <p:nvPr/>
        </p:nvSpPr>
        <p:spPr>
          <a:xfrm>
            <a:off x="4414577" y="3278347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67" name="Text Placeholder 17"/>
          <p:cNvSpPr>
            <a:spLocks noGrp="1"/>
          </p:cNvSpPr>
          <p:nvPr>
            <p:ph type="body" sz="quarter" idx="29"/>
          </p:nvPr>
        </p:nvSpPr>
        <p:spPr>
          <a:xfrm>
            <a:off x="5011351" y="3278347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8" name="Text Placeholder 17"/>
          <p:cNvSpPr>
            <a:spLocks noGrp="1"/>
          </p:cNvSpPr>
          <p:nvPr>
            <p:ph type="body" sz="quarter" idx="30" hasCustomPrompt="1"/>
          </p:nvPr>
        </p:nvSpPr>
        <p:spPr>
          <a:xfrm>
            <a:off x="4414578" y="3276394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9</a:t>
            </a:r>
          </a:p>
        </p:txBody>
      </p:sp>
      <p:sp>
        <p:nvSpPr>
          <p:cNvPr id="69" name="Oval 68"/>
          <p:cNvSpPr/>
          <p:nvPr/>
        </p:nvSpPr>
        <p:spPr>
          <a:xfrm>
            <a:off x="4414578" y="3925482"/>
            <a:ext cx="464815" cy="464815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70" name="Text Placeholder 17"/>
          <p:cNvSpPr>
            <a:spLocks noGrp="1"/>
          </p:cNvSpPr>
          <p:nvPr>
            <p:ph type="body" sz="quarter" idx="31"/>
          </p:nvPr>
        </p:nvSpPr>
        <p:spPr>
          <a:xfrm>
            <a:off x="5011352" y="392548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1" name="Text Placeholder 17"/>
          <p:cNvSpPr>
            <a:spLocks noGrp="1"/>
          </p:cNvSpPr>
          <p:nvPr>
            <p:ph type="body" sz="quarter" idx="32" hasCustomPrompt="1"/>
          </p:nvPr>
        </p:nvSpPr>
        <p:spPr>
          <a:xfrm>
            <a:off x="4414579" y="3923529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643099958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5"/>
          <p:cNvSpPr>
            <a:spLocks noGrp="1"/>
          </p:cNvSpPr>
          <p:nvPr>
            <p:ph type="title"/>
          </p:nvPr>
        </p:nvSpPr>
        <p:spPr bwMode="auto">
          <a:xfrm>
            <a:off x="438150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Title Goes Here</a:t>
            </a:r>
          </a:p>
        </p:txBody>
      </p:sp>
      <p:sp>
        <p:nvSpPr>
          <p:cNvPr id="12" name="Rectangle 7"/>
          <p:cNvSpPr>
            <a:spLocks noChangeArrowheads="1"/>
          </p:cNvSpPr>
          <p:nvPr/>
        </p:nvSpPr>
        <p:spPr bwMode="ltGray">
          <a:xfrm>
            <a:off x="8515707" y="4742907"/>
            <a:ext cx="218414" cy="1545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61586" tIns="30792" rIns="61586" bIns="30792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6A1E46DC-7EF6-4EA2-B285-14272867D133}" type="slidenum">
              <a:rPr lang="en-US" sz="600">
                <a:solidFill>
                  <a:schemeClr val="accent3">
                    <a:lumMod val="85000"/>
                  </a:schemeClr>
                </a:solidFill>
                <a:latin typeface="+mn-lt"/>
                <a:ea typeface="+mn-ea"/>
                <a:cs typeface="CiscoSans Thin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‹Nº›</a:t>
            </a:fld>
            <a:endParaRPr lang="es-ES" sz="600" dirty="0">
              <a:solidFill>
                <a:schemeClr val="accent3">
                  <a:lumMod val="85000"/>
                </a:schemeClr>
              </a:solidFill>
              <a:latin typeface="+mn-lt"/>
              <a:ea typeface="+mn-ea"/>
              <a:cs typeface="CiscoSans Thin"/>
            </a:endParaRP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508039" y="4715197"/>
            <a:ext cx="340257" cy="180974"/>
            <a:chOff x="310" y="249"/>
            <a:chExt cx="502" cy="267"/>
          </a:xfrm>
          <a:solidFill>
            <a:schemeClr val="accent5"/>
          </a:solidFill>
        </p:grpSpPr>
        <p:sp>
          <p:nvSpPr>
            <p:cNvPr id="7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3" name="Rectangle 4"/>
          <p:cNvSpPr>
            <a:spLocks noChangeArrowheads="1"/>
          </p:cNvSpPr>
          <p:nvPr userDrawn="1"/>
        </p:nvSpPr>
        <p:spPr bwMode="ltGray">
          <a:xfrm>
            <a:off x="4872537" y="4741653"/>
            <a:ext cx="3652989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defTabSz="61074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600" dirty="0">
                <a:solidFill>
                  <a:schemeClr val="accent3">
                    <a:lumMod val="85000"/>
                  </a:schemeClr>
                </a:solidFill>
                <a:latin typeface="+mn-lt"/>
              </a:rPr>
              <a:t>© 2016 Cisco y/o sus filiales. Todos los derechos reservados. Información confidencial de Cisco.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62" r:id="rId1"/>
    <p:sldLayoutId id="2147484013" r:id="rId2"/>
    <p:sldLayoutId id="2147484014" r:id="rId3"/>
    <p:sldLayoutId id="2147483965" r:id="rId4"/>
    <p:sldLayoutId id="2147483967" r:id="rId5"/>
    <p:sldLayoutId id="2147483995" r:id="rId6"/>
    <p:sldLayoutId id="2147484007" r:id="rId7"/>
    <p:sldLayoutId id="2147484010" r:id="rId8"/>
    <p:sldLayoutId id="2147484011" r:id="rId9"/>
    <p:sldLayoutId id="2147484015" r:id="rId10"/>
    <p:sldLayoutId id="2147483998" r:id="rId11"/>
    <p:sldLayoutId id="2147484027" r:id="rId12"/>
    <p:sldLayoutId id="2147484029" r:id="rId13"/>
    <p:sldLayoutId id="2147484032" r:id="rId14"/>
  </p:sldLayoutIdLst>
  <p:transition spd="slow">
    <p:wipe/>
  </p:transition>
  <p:txStyles>
    <p:titleStyle>
      <a:lvl1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lang="en-US" sz="3200" kern="1200" dirty="0">
          <a:solidFill>
            <a:schemeClr val="accent4"/>
          </a:solidFill>
          <a:latin typeface="+mj-lt"/>
          <a:ea typeface="ＭＳ Ｐゴシック" charset="0"/>
          <a:cs typeface="CiscoSans"/>
        </a:defRPr>
      </a:lvl1pPr>
      <a:lvl2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2pPr>
      <a:lvl3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3pPr>
      <a:lvl4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4pPr>
      <a:lvl5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5pPr>
      <a:lvl6pPr marL="4572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6pPr>
      <a:lvl7pPr marL="9144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7pPr>
      <a:lvl8pPr marL="13716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8pPr>
      <a:lvl9pPr marL="18288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9pPr>
    </p:titleStyle>
    <p:bodyStyle>
      <a:lvl1pPr marL="169863" indent="-169863" algn="l" defTabSz="684213" rtl="0" eaLnBrk="1" fontAlgn="base" hangingPunct="1">
        <a:lnSpc>
          <a:spcPct val="95000"/>
        </a:lnSpc>
        <a:spcBef>
          <a:spcPts val="1075"/>
        </a:spcBef>
        <a:spcAft>
          <a:spcPct val="0"/>
        </a:spcAft>
        <a:buClr>
          <a:schemeClr val="tx2"/>
        </a:buClr>
        <a:buSzPct val="90000"/>
        <a:buFont typeface="Arial" charset="0"/>
        <a:buChar char="•"/>
        <a:defRPr lang="en-US" sz="15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1pPr>
      <a:lvl2pPr marL="358775" indent="-215900" algn="l" defTabSz="684213" rtl="0" eaLnBrk="1" fontAlgn="base" hangingPunct="1">
        <a:lnSpc>
          <a:spcPct val="95000"/>
        </a:lnSpc>
        <a:spcBef>
          <a:spcPts val="600"/>
        </a:spcBef>
        <a:spcAft>
          <a:spcPct val="0"/>
        </a:spcAft>
        <a:buClr>
          <a:schemeClr val="tx2"/>
        </a:buClr>
        <a:buFont typeface="Arial" charset="0"/>
        <a:buChar char="•"/>
        <a:defRPr lang="en-US" sz="14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2pPr>
      <a:lvl3pPr marL="431800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2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3pPr>
      <a:lvl4pPr marL="503238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1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4pPr>
      <a:lvl5pPr marL="574675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1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5pPr>
      <a:lvl6pPr marL="863856" indent="-171445" algn="l" defTabSz="685777" rtl="0" eaLnBrk="1" latinLnBrk="0" hangingPunct="1">
        <a:spcBef>
          <a:spcPts val="600"/>
        </a:spcBef>
        <a:buFont typeface="Arial" pitchFamily="34" charset="0"/>
        <a:buChar char="•"/>
        <a:defRPr sz="9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935844" indent="-171422" algn="l" defTabSz="685777" rtl="0" eaLnBrk="1" latinLnBrk="0" hangingPunct="1">
        <a:spcBef>
          <a:spcPts val="600"/>
        </a:spcBef>
        <a:buFont typeface="Arial" pitchFamily="34" charset="0"/>
        <a:buChar char="•"/>
        <a:defRPr sz="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400220" indent="0" algn="l" defTabSz="685777" rtl="0" eaLnBrk="1" latinLnBrk="0" hangingPunct="1">
        <a:spcBef>
          <a:spcPct val="20000"/>
        </a:spcBef>
        <a:buFont typeface="Arial" pitchFamily="34" charset="0"/>
        <a:buNone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53" indent="-171445" algn="l" defTabSz="685777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86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77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65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55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41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32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2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1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3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1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5.xml"/><Relationship Id="rId1" Type="http://schemas.openxmlformats.org/officeDocument/2006/relationships/tags" Target="../tags/tag2.xml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ccnadesdecero.es/wp-content/uploads/2018/01/Adyacencias-de-vecinos.png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ccnadesdecero.es/wp-content/uploads/2018/01/Establecimiento-de-adyacencias.png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ccnadesdecero.es/wp-content/uploads/2018/01/Funci&#243;n-del-DR.gif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3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059839" y="1756446"/>
            <a:ext cx="2646998" cy="1110854"/>
          </a:xfrm>
        </p:spPr>
        <p:txBody>
          <a:bodyPr/>
          <a:lstStyle/>
          <a:p>
            <a:pPr eaLnBrk="1" hangingPunct="1">
              <a:lnSpc>
                <a:spcPts val="2600"/>
              </a:lnSpc>
            </a:pPr>
            <a:r>
              <a:rPr lang="es-ES" sz="2400" dirty="0"/>
              <a:t>Ruteo dinámico de estado del enlace</a:t>
            </a:r>
            <a:endParaRPr lang="es-ES" sz="24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3221210"/>
      </p:ext>
    </p:extLst>
  </p:cSld>
  <p:clrMapOvr>
    <a:masterClrMapping/>
  </p:clrMapOvr>
  <p:transition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56704" y="1261901"/>
            <a:ext cx="3536419" cy="1481299"/>
          </a:xfrm>
        </p:spPr>
        <p:txBody>
          <a:bodyPr/>
          <a:lstStyle/>
          <a:p>
            <a:r>
              <a:rPr lang="es-ES" dirty="0"/>
              <a:t>El </a:t>
            </a:r>
            <a:r>
              <a:rPr lang="es-ES" b="1" dirty="0">
                <a:solidFill>
                  <a:schemeClr val="accent5">
                    <a:lumMod val="75000"/>
                  </a:schemeClr>
                </a:solidFill>
              </a:rPr>
              <a:t>cuarto paso </a:t>
            </a:r>
            <a:r>
              <a:rPr lang="es-ES" dirty="0"/>
              <a:t>en el proceso de routing de estado del enlace es que </a:t>
            </a:r>
            <a:r>
              <a:rPr lang="es-ES" b="1" dirty="0">
                <a:solidFill>
                  <a:srgbClr val="FF0000"/>
                </a:solidFill>
              </a:rPr>
              <a:t>cada router satura con LSP a todos los vecinos.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Actualizaciones de estados de enlace</a:t>
            </a:r>
            <a:br/>
            <a:r>
              <a:rPr lang="es-ES"/>
              <a:t>Saturación con LSP</a:t>
            </a:r>
          </a:p>
        </p:txBody>
      </p:sp>
      <p:pic>
        <p:nvPicPr>
          <p:cNvPr id="3" name="Picture 2" descr="Scaling Networks - Mozilla Firefox">
            <a:extLst>
              <a:ext uri="{FF2B5EF4-FFF2-40B4-BE49-F238E27FC236}">
                <a16:creationId xmlns:a16="http://schemas.microsoft.com/office/drawing/2014/main" id="{294667B8-78C8-44B4-BDB8-C3D139FE7D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8397" y="969313"/>
            <a:ext cx="5032747" cy="3204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591006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88016" y="798944"/>
            <a:ext cx="9055983" cy="1465052"/>
          </a:xfrm>
        </p:spPr>
        <p:txBody>
          <a:bodyPr/>
          <a:lstStyle/>
          <a:p>
            <a:r>
              <a:rPr lang="es-ES" dirty="0"/>
              <a:t>El </a:t>
            </a:r>
            <a:r>
              <a:rPr lang="es-ES" b="1" dirty="0">
                <a:solidFill>
                  <a:schemeClr val="accent5">
                    <a:lumMod val="75000"/>
                  </a:schemeClr>
                </a:solidFill>
              </a:rPr>
              <a:t>paso final </a:t>
            </a:r>
            <a:r>
              <a:rPr lang="es-ES" dirty="0"/>
              <a:t>en el proceso de routing de estado del enlace es que </a:t>
            </a:r>
            <a:r>
              <a:rPr lang="es-ES" b="1" dirty="0">
                <a:solidFill>
                  <a:srgbClr val="FF0000"/>
                </a:solidFill>
              </a:rPr>
              <a:t>cada router utiliza la base de datos para construir un mapa completo de la topología y calcula la mejor ruta para cada red de destino. </a:t>
            </a:r>
          </a:p>
          <a:p>
            <a:endParaRPr lang="es-ES" altLang="ja-JP" dirty="0"/>
          </a:p>
          <a:p>
            <a:pPr marL="142875" lvl="1" indent="0">
              <a:buNone/>
            </a:pPr>
            <a:endParaRPr lang="es-ES" altLang="ja-JP" dirty="0"/>
          </a:p>
          <a:p>
            <a:pPr marL="142875" lvl="1" indent="0">
              <a:buNone/>
            </a:pPr>
            <a:r>
              <a:rPr lang="en-US" dirty="0"/>
              <a:t>	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Actualizaciones de estados de enlace</a:t>
            </a:r>
            <a:br>
              <a:rPr dirty="0"/>
            </a:br>
            <a:r>
              <a:rPr lang="es-ES" dirty="0"/>
              <a:t>Armado de la base de datos del estado del enlace</a:t>
            </a:r>
          </a:p>
        </p:txBody>
      </p:sp>
      <p:pic>
        <p:nvPicPr>
          <p:cNvPr id="4" name="Picture 3" descr="Scaling Networks - Mozilla Firefox">
            <a:extLst>
              <a:ext uri="{FF2B5EF4-FFF2-40B4-BE49-F238E27FC236}">
                <a16:creationId xmlns:a16="http://schemas.microsoft.com/office/drawing/2014/main" id="{CF076B39-0747-417D-A98E-FA923DFF34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2724" y="1439684"/>
            <a:ext cx="5304789" cy="3453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439962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Beneficios del protocolo de routing de estado del enlace</a:t>
            </a:r>
            <a:br>
              <a:rPr dirty="0"/>
            </a:br>
            <a:r>
              <a:rPr lang="es-ES" dirty="0"/>
              <a:t>¿Por qué utilizar protocolos de estado del enlace?</a:t>
            </a:r>
          </a:p>
        </p:txBody>
      </p:sp>
      <p:pic>
        <p:nvPicPr>
          <p:cNvPr id="3" name="Picture 2" descr="Scaling Networks - Mozilla Firefox">
            <a:extLst>
              <a:ext uri="{FF2B5EF4-FFF2-40B4-BE49-F238E27FC236}">
                <a16:creationId xmlns:a16="http://schemas.microsoft.com/office/drawing/2014/main" id="{571E9D9F-D8E7-43E6-BE3B-695528F784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22" y="966243"/>
            <a:ext cx="9024500" cy="2982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5968792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0" y="1032130"/>
            <a:ext cx="3792415" cy="3199901"/>
          </a:xfrm>
        </p:spPr>
        <p:txBody>
          <a:bodyPr/>
          <a:lstStyle/>
          <a:p>
            <a:pPr marL="314325" lvl="1" indent="-171450">
              <a:lnSpc>
                <a:spcPct val="95000"/>
              </a:lnSpc>
            </a:pPr>
            <a:r>
              <a:rPr lang="es-ES" sz="1200" dirty="0"/>
              <a:t>Requieren </a:t>
            </a:r>
            <a:r>
              <a:rPr lang="es-ES" sz="1200" b="1" dirty="0">
                <a:solidFill>
                  <a:srgbClr val="FF0000"/>
                </a:solidFill>
              </a:rPr>
              <a:t>memoria adicional</a:t>
            </a:r>
            <a:r>
              <a:rPr lang="es-ES" sz="1200" dirty="0"/>
              <a:t>.</a:t>
            </a:r>
          </a:p>
          <a:p>
            <a:pPr marL="314325" lvl="1" indent="-171450">
              <a:lnSpc>
                <a:spcPct val="95000"/>
              </a:lnSpc>
            </a:pPr>
            <a:r>
              <a:rPr lang="es-ES" sz="1200" dirty="0"/>
              <a:t>Requieren </a:t>
            </a:r>
            <a:r>
              <a:rPr lang="es-ES" sz="1200" b="1" dirty="0">
                <a:solidFill>
                  <a:srgbClr val="FF0000"/>
                </a:solidFill>
              </a:rPr>
              <a:t>más procesamiento de la CPU</a:t>
            </a:r>
            <a:r>
              <a:rPr lang="es-ES" sz="1200" dirty="0"/>
              <a:t>.</a:t>
            </a:r>
          </a:p>
          <a:p>
            <a:pPr marL="314325" lvl="1" indent="-171450">
              <a:lnSpc>
                <a:spcPct val="95000"/>
              </a:lnSpc>
            </a:pPr>
            <a:r>
              <a:rPr lang="es-ES" sz="1200" dirty="0"/>
              <a:t>Requisitos de </a:t>
            </a:r>
            <a:r>
              <a:rPr lang="es-ES" sz="1200" b="1" dirty="0">
                <a:solidFill>
                  <a:srgbClr val="FF0000"/>
                </a:solidFill>
              </a:rPr>
              <a:t>ancho de banda</a:t>
            </a:r>
            <a:r>
              <a:rPr lang="es-ES" sz="1200" dirty="0"/>
              <a:t>: la saturación de paquetes de estado del enlace puede ejercer un impacto negativo en el ancho de banda.</a:t>
            </a:r>
          </a:p>
          <a:p>
            <a:pPr marL="171450" indent="-171450">
              <a:lnSpc>
                <a:spcPct val="95000"/>
              </a:lnSpc>
            </a:pPr>
            <a:r>
              <a:rPr lang="es-ES" sz="1400" dirty="0"/>
              <a:t>La utilización de áreas múltiples puede reducir el tamaño de las bases de datos de estado del enlace.</a:t>
            </a:r>
          </a:p>
          <a:p>
            <a:pPr marL="171450" indent="-171450">
              <a:lnSpc>
                <a:spcPct val="95000"/>
              </a:lnSpc>
            </a:pPr>
            <a:r>
              <a:rPr lang="es-ES" sz="1400" dirty="0"/>
              <a:t>Las áreas múltiples pueden limitar el grado de envío masivo de la información de estado del enlace y enviar los LSP solo a aquellos routers que los necesitan.</a:t>
            </a:r>
            <a:endParaRPr lang="en-US" sz="1400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Beneficios del protocolo de routing de estado del enlace</a:t>
            </a:r>
            <a:br>
              <a:rPr dirty="0"/>
            </a:br>
            <a:r>
              <a:rPr lang="es-ES" dirty="0"/>
              <a:t>Desventajas de los protocolos de estado del enlace</a:t>
            </a:r>
          </a:p>
        </p:txBody>
      </p:sp>
      <p:pic>
        <p:nvPicPr>
          <p:cNvPr id="4" name="Picture 3" descr="Scaling Networks - Mozilla Firefox">
            <a:extLst>
              <a:ext uri="{FF2B5EF4-FFF2-40B4-BE49-F238E27FC236}">
                <a16:creationId xmlns:a16="http://schemas.microsoft.com/office/drawing/2014/main" id="{F3F78430-AB10-429B-B8C4-3C49FE3ADF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5443" y="1032130"/>
            <a:ext cx="5071669" cy="2840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857158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059839" y="1756446"/>
            <a:ext cx="2646998" cy="1110854"/>
          </a:xfrm>
        </p:spPr>
        <p:txBody>
          <a:bodyPr/>
          <a:lstStyle/>
          <a:p>
            <a:pPr eaLnBrk="1" hangingPunct="1">
              <a:lnSpc>
                <a:spcPts val="2600"/>
              </a:lnSpc>
            </a:pPr>
            <a:r>
              <a:rPr lang="es-ES" sz="2400" dirty="0">
                <a:solidFill>
                  <a:schemeClr val="bg1"/>
                </a:solidFill>
              </a:rPr>
              <a:t>Redes multiacceso</a:t>
            </a:r>
          </a:p>
        </p:txBody>
      </p:sp>
    </p:spTree>
    <p:extLst>
      <p:ext uri="{BB962C8B-B14F-4D97-AF65-F5344CB8AC3E}">
        <p14:creationId xmlns:p14="http://schemas.microsoft.com/office/powerpoint/2010/main" val="2155053105"/>
      </p:ext>
    </p:extLst>
  </p:cSld>
  <p:clrMapOvr>
    <a:masterClrMapping/>
  </p:clrMapOvr>
  <p:transition>
    <p:wipe dir="r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02AA8F8-1E43-384B-8982-C0BB94049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8345488" cy="731837"/>
          </a:xfrm>
        </p:spPr>
        <p:txBody>
          <a:bodyPr/>
          <a:lstStyle/>
          <a:p>
            <a:pPr rtl="0"/>
            <a:r>
              <a:rPr lang="es-419" sz="1600"/>
              <a:t>2.3 - Redes OSPF multiacceso</a:t>
            </a:r>
            <a:br>
              <a:rPr lang="en-US" dirty="0"/>
            </a:br>
            <a:r>
              <a:rPr lang="es-419" sz="2400"/>
              <a:t>Tipos de red OPSF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E83D4AF4-B335-144C-B647-344196CCC9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2892" y="1210809"/>
            <a:ext cx="3161165" cy="3130995"/>
          </a:xfrm>
        </p:spPr>
        <p:txBody>
          <a:bodyPr/>
          <a:lstStyle/>
          <a:p>
            <a:pPr marL="0" indent="0" algn="l" rtl="0"/>
            <a:r>
              <a:rPr lang="es-419" sz="1600" dirty="0">
                <a:solidFill>
                  <a:srgbClr val="000000"/>
                </a:solidFill>
              </a:rPr>
              <a:t>Otro tipo de red que utiliza OSPF es la red OSPF multiacceso. En las redes OSPF multiacceso hay un </a:t>
            </a:r>
            <a:r>
              <a:rPr lang="es-419" sz="1600" dirty="0" err="1">
                <a:solidFill>
                  <a:srgbClr val="000000"/>
                </a:solidFill>
              </a:rPr>
              <a:t>router</a:t>
            </a:r>
            <a:r>
              <a:rPr lang="es-419" sz="1600" dirty="0">
                <a:solidFill>
                  <a:srgbClr val="000000"/>
                </a:solidFill>
              </a:rPr>
              <a:t> que controla la distribución de los LSA. </a:t>
            </a:r>
          </a:p>
          <a:p>
            <a:pPr marL="0" indent="0" algn="l" rtl="0"/>
            <a:r>
              <a:rPr lang="es-419" sz="1600" dirty="0">
                <a:solidFill>
                  <a:srgbClr val="000000"/>
                </a:solidFill>
              </a:rPr>
              <a:t>El </a:t>
            </a:r>
            <a:r>
              <a:rPr lang="es-419" sz="1600" dirty="0" err="1">
                <a:solidFill>
                  <a:srgbClr val="000000"/>
                </a:solidFill>
              </a:rPr>
              <a:t>router</a:t>
            </a:r>
            <a:r>
              <a:rPr lang="es-419" sz="1600" dirty="0">
                <a:solidFill>
                  <a:srgbClr val="000000"/>
                </a:solidFill>
              </a:rPr>
              <a:t> elegido para este rol debe ser determinado por el administrador de red a través de la configuración adecuada.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288D504-3E42-D140-9799-2B5D6F454A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68798" y="1006252"/>
            <a:ext cx="4401544" cy="313099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15459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c="http://schemas.openxmlformats.org/drawingml/2006/chart" xmlns:c15="http://schemas.microsoft.com/office/drawing/2012/chart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02AA8F8-1E43-384B-8982-C0BB94049B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46538"/>
            <a:ext cx="8345488" cy="731837"/>
          </a:xfrm>
        </p:spPr>
        <p:txBody>
          <a:bodyPr/>
          <a:lstStyle/>
          <a:p>
            <a:pPr rtl="0"/>
            <a:r>
              <a:rPr lang="es-419" sz="2400" dirty="0"/>
              <a:t>Topología de referencia de multiacceso OSPF Networks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2FF280-7814-7045-80D1-6CF62D9FA2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4690" y="1178153"/>
            <a:ext cx="3795424" cy="2697962"/>
          </a:xfrm>
        </p:spPr>
        <p:txBody>
          <a:bodyPr/>
          <a:lstStyle/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s-419" sz="1600" dirty="0">
                <a:solidFill>
                  <a:srgbClr val="000000"/>
                </a:solidFill>
              </a:rPr>
              <a:t>Debido a que los </a:t>
            </a:r>
            <a:r>
              <a:rPr lang="es-419" sz="1600" dirty="0" err="1">
                <a:solidFill>
                  <a:srgbClr val="000000"/>
                </a:solidFill>
              </a:rPr>
              <a:t>routers</a:t>
            </a:r>
            <a:r>
              <a:rPr lang="es-419" sz="1600" dirty="0">
                <a:solidFill>
                  <a:srgbClr val="000000"/>
                </a:solidFill>
              </a:rPr>
              <a:t> están conectados a través de una red de acceso múltiple común, OSPF ha elegido automáticamente un DR y BDR. </a:t>
            </a:r>
          </a:p>
          <a:p>
            <a:pPr marL="342900" indent="-342900" algn="l" rtl="0">
              <a:buFont typeface="Arial" panose="020B0604020202020204" pitchFamily="34" charset="0"/>
              <a:buChar char="•"/>
            </a:pPr>
            <a:r>
              <a:rPr lang="es-419" sz="1600" dirty="0">
                <a:solidFill>
                  <a:srgbClr val="000000"/>
                </a:solidFill>
              </a:rPr>
              <a:t>R3 ha sido elegido como DR porque su </a:t>
            </a:r>
            <a:r>
              <a:rPr lang="es-419" sz="1600" dirty="0" err="1">
                <a:solidFill>
                  <a:srgbClr val="000000"/>
                </a:solidFill>
              </a:rPr>
              <a:t>router</a:t>
            </a:r>
            <a:r>
              <a:rPr lang="es-419" sz="1600" dirty="0">
                <a:solidFill>
                  <a:srgbClr val="000000"/>
                </a:solidFill>
              </a:rPr>
              <a:t> ID es 3.3.3.3, que es la más alta en esta red. El R2 es el BDR porque tiene el segundo </a:t>
            </a:r>
            <a:r>
              <a:rPr lang="es-419" sz="1600" dirty="0" err="1">
                <a:solidFill>
                  <a:srgbClr val="000000"/>
                </a:solidFill>
              </a:rPr>
              <a:t>router</a:t>
            </a:r>
            <a:r>
              <a:rPr lang="es-419" sz="1600" dirty="0">
                <a:solidFill>
                  <a:srgbClr val="000000"/>
                </a:solidFill>
              </a:rPr>
              <a:t> ID más alta en la red.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0000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B864140-2B27-7246-84A6-C261695CA4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7829" y="1178152"/>
            <a:ext cx="4187310" cy="259865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853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c="http://schemas.openxmlformats.org/drawingml/2006/chart" xmlns:c15="http://schemas.microsoft.com/office/drawing/2012/chart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04775" y="1045380"/>
            <a:ext cx="4271282" cy="3447347"/>
          </a:xfrm>
        </p:spPr>
        <p:txBody>
          <a:bodyPr/>
          <a:lstStyle/>
          <a:p>
            <a:pPr marL="171450" indent="-171450">
              <a:lnSpc>
                <a:spcPct val="95000"/>
              </a:lnSpc>
            </a:pPr>
            <a:r>
              <a:rPr lang="es-ES" sz="1400" dirty="0"/>
              <a:t>La solución para administrar la cantidad de adyacencias y la saturación con LSA en una red de accesos múltiples es el DR.</a:t>
            </a:r>
          </a:p>
          <a:p>
            <a:pPr marL="171450" indent="-171450">
              <a:lnSpc>
                <a:spcPct val="95000"/>
              </a:lnSpc>
            </a:pPr>
            <a:r>
              <a:rPr lang="es-ES" sz="1400" dirty="0"/>
              <a:t>En las redes de accesos múltiples, OSPF elige un </a:t>
            </a:r>
            <a:r>
              <a:rPr lang="es-ES" sz="1400" b="1" dirty="0"/>
              <a:t>DR</a:t>
            </a:r>
            <a:r>
              <a:rPr lang="es-ES" sz="1400" dirty="0"/>
              <a:t> para que funcione como punto de recolección y distribución de las LSA enviadas y recibidas. También se elige un BDR en caso de que falle el DR. El </a:t>
            </a:r>
            <a:r>
              <a:rPr lang="es-ES" sz="1400" b="1" dirty="0"/>
              <a:t>BDR</a:t>
            </a:r>
            <a:r>
              <a:rPr lang="es-ES" sz="1400" dirty="0"/>
              <a:t> escucha este intercambio en forma pasiva y mantiene una relación con todos los </a:t>
            </a:r>
            <a:r>
              <a:rPr lang="es-ES" sz="1400" dirty="0" err="1"/>
              <a:t>routers</a:t>
            </a:r>
            <a:r>
              <a:rPr lang="es-ES" sz="1400" dirty="0"/>
              <a:t>. Si el DR deja de producir paquetes de saludo, el BDR se asciende a sí mismo y asume la función de DR.</a:t>
            </a:r>
          </a:p>
          <a:p>
            <a:pPr marL="171450" indent="-171450">
              <a:lnSpc>
                <a:spcPct val="95000"/>
              </a:lnSpc>
            </a:pPr>
            <a:r>
              <a:rPr lang="es-ES" sz="1400" dirty="0"/>
              <a:t>Todos los otros </a:t>
            </a:r>
            <a:r>
              <a:rPr lang="es-ES" sz="1400" dirty="0" err="1"/>
              <a:t>routers</a:t>
            </a:r>
            <a:r>
              <a:rPr lang="es-ES" sz="1400" dirty="0"/>
              <a:t> que no son DR ni BDR se convierten en </a:t>
            </a:r>
            <a:r>
              <a:rPr lang="es-ES" sz="1400" b="1" dirty="0" err="1"/>
              <a:t>DROthers</a:t>
            </a:r>
            <a:r>
              <a:rPr lang="es-ES" sz="1400" dirty="0"/>
              <a:t>.</a:t>
            </a:r>
            <a:endParaRPr lang="en-US" sz="1400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Router</a:t>
            </a:r>
            <a:r>
              <a:rPr lang="es-ES" dirty="0"/>
              <a:t> designado OSPF</a:t>
            </a:r>
          </a:p>
        </p:txBody>
      </p:sp>
      <p:pic>
        <p:nvPicPr>
          <p:cNvPr id="3" name="Imagen 2" descr="Adyacencias de vecinos">
            <a:hlinkClick r:id="rId3"/>
            <a:extLst>
              <a:ext uri="{FF2B5EF4-FFF2-40B4-BE49-F238E27FC236}">
                <a16:creationId xmlns:a16="http://schemas.microsoft.com/office/drawing/2014/main" id="{846680F0-635D-6212-B202-1A36E03828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6057" y="911679"/>
            <a:ext cx="4467225" cy="37147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84334635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95943" y="1124633"/>
            <a:ext cx="3505198" cy="3199901"/>
          </a:xfrm>
        </p:spPr>
        <p:txBody>
          <a:bodyPr/>
          <a:lstStyle/>
          <a:p>
            <a:pPr marL="171450" indent="-171450">
              <a:lnSpc>
                <a:spcPct val="95000"/>
              </a:lnSpc>
            </a:pPr>
            <a:r>
              <a:rPr lang="es-ES" sz="1400" dirty="0"/>
              <a:t>En la Imagen, se seleccionó al R1 como </a:t>
            </a:r>
            <a:r>
              <a:rPr lang="es-ES" sz="1400" dirty="0" err="1"/>
              <a:t>router</a:t>
            </a:r>
            <a:r>
              <a:rPr lang="es-ES" sz="1400" dirty="0"/>
              <a:t> designado de la LAN Ethernet que interconecta al R2, el R3 y el R4. Observe la manera en que el número de adyacencias se redujo a tres.</a:t>
            </a:r>
            <a:endParaRPr lang="en-US" sz="1400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Router</a:t>
            </a:r>
            <a:r>
              <a:rPr lang="es-ES" dirty="0"/>
              <a:t> designado OSPF</a:t>
            </a:r>
          </a:p>
        </p:txBody>
      </p:sp>
      <p:pic>
        <p:nvPicPr>
          <p:cNvPr id="2" name="Imagen 1" descr="Establecimiento de adyacencias">
            <a:hlinkClick r:id="rId3"/>
            <a:extLst>
              <a:ext uri="{FF2B5EF4-FFF2-40B4-BE49-F238E27FC236}">
                <a16:creationId xmlns:a16="http://schemas.microsoft.com/office/drawing/2014/main" id="{3F1FF241-A16C-A1A6-137A-77BCBB69E22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0037" y="676275"/>
            <a:ext cx="4429125" cy="379095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13610736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0" y="852490"/>
            <a:ext cx="4495800" cy="3708624"/>
          </a:xfrm>
        </p:spPr>
        <p:txBody>
          <a:bodyPr/>
          <a:lstStyle/>
          <a:p>
            <a:pPr marL="171450" indent="-171450">
              <a:lnSpc>
                <a:spcPct val="95000"/>
              </a:lnSpc>
            </a:pPr>
            <a:r>
              <a:rPr lang="es-ES" sz="1400" dirty="0"/>
              <a:t>Los </a:t>
            </a:r>
            <a:r>
              <a:rPr lang="es-ES" sz="1400" dirty="0" err="1"/>
              <a:t>routers</a:t>
            </a:r>
            <a:r>
              <a:rPr lang="es-ES" sz="1400" dirty="0"/>
              <a:t> de una red de accesos múltiples eligen un DR y un BDR. Los </a:t>
            </a:r>
            <a:r>
              <a:rPr lang="es-ES" sz="1400" dirty="0" err="1"/>
              <a:t>DROthers</a:t>
            </a:r>
            <a:r>
              <a:rPr lang="es-ES" sz="1400" dirty="0"/>
              <a:t> solo crean adyacencias completas con el DR y el BDR de la red. En vez de saturar todos los </a:t>
            </a:r>
            <a:r>
              <a:rPr lang="es-ES" sz="1400" dirty="0" err="1"/>
              <a:t>routers</a:t>
            </a:r>
            <a:r>
              <a:rPr lang="es-ES" sz="1400" dirty="0"/>
              <a:t> de la red con LSA, los </a:t>
            </a:r>
            <a:r>
              <a:rPr lang="es-ES" sz="1400" dirty="0" err="1"/>
              <a:t>DROthers</a:t>
            </a:r>
            <a:r>
              <a:rPr lang="es-ES" sz="1400" dirty="0"/>
              <a:t> solo envían sus LSA al DR y el BDR. </a:t>
            </a:r>
          </a:p>
          <a:p>
            <a:pPr marL="171450" indent="-171450">
              <a:lnSpc>
                <a:spcPct val="95000"/>
              </a:lnSpc>
            </a:pPr>
            <a:r>
              <a:rPr lang="es-ES" sz="1400" dirty="0"/>
              <a:t>En la animación, el R1 envía LSA al DR. El BDR también escucha. El DR es responsable de reenviar todas las LSA desde R1 hasta todos los demás </a:t>
            </a:r>
            <a:r>
              <a:rPr lang="es-ES" sz="1400" dirty="0" err="1"/>
              <a:t>routers</a:t>
            </a:r>
            <a:r>
              <a:rPr lang="es-ES" sz="1400" dirty="0"/>
              <a:t>. El resultado final es que sólo hay un </a:t>
            </a:r>
            <a:r>
              <a:rPr lang="es-ES" sz="1400" dirty="0" err="1"/>
              <a:t>router</a:t>
            </a:r>
            <a:r>
              <a:rPr lang="es-ES" sz="1400" dirty="0"/>
              <a:t> que realiza la saturación completa de todas las LSA en la red de accesos múltiples.</a:t>
            </a:r>
          </a:p>
          <a:p>
            <a:pPr marL="0" indent="0">
              <a:lnSpc>
                <a:spcPct val="95000"/>
              </a:lnSpc>
              <a:buNone/>
            </a:pPr>
            <a:r>
              <a:rPr lang="es-ES" sz="1400" dirty="0"/>
              <a:t>Nota: la elección de DR/BDR solo se producen en las redes de accesos múltiples y no en las redes punto a punto.</a:t>
            </a:r>
            <a:endParaRPr lang="en-US" sz="1400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Router</a:t>
            </a:r>
            <a:r>
              <a:rPr lang="es-ES" dirty="0"/>
              <a:t> designado OSPF</a:t>
            </a:r>
          </a:p>
        </p:txBody>
      </p:sp>
      <p:pic>
        <p:nvPicPr>
          <p:cNvPr id="2" name="Imagen 1" descr="Función del DR">
            <a:hlinkClick r:id="rId3"/>
            <a:extLst>
              <a:ext uri="{FF2B5EF4-FFF2-40B4-BE49-F238E27FC236}">
                <a16:creationId xmlns:a16="http://schemas.microsoft.com/office/drawing/2014/main" id="{0EC9B5D6-BABE-F08B-463D-E141F5C9C7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5800" y="1035164"/>
            <a:ext cx="4467225" cy="33432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46563219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4876263" y="1325673"/>
            <a:ext cx="2838988" cy="2702304"/>
          </a:xfrm>
        </p:spPr>
        <p:txBody>
          <a:bodyPr/>
          <a:lstStyle/>
          <a:p>
            <a:r>
              <a:rPr lang="es-ES" altLang="ja-JP" sz="1200" dirty="0"/>
              <a:t>Un router de </a:t>
            </a:r>
            <a:r>
              <a:rPr lang="es-ES" altLang="ja-JP" sz="1200" b="1" dirty="0">
                <a:solidFill>
                  <a:srgbClr val="FF0000"/>
                </a:solidFill>
              </a:rPr>
              <a:t>estado del enlace </a:t>
            </a:r>
            <a:br>
              <a:rPr lang="es-ES" altLang="ja-JP" sz="1200" dirty="0"/>
            </a:br>
            <a:r>
              <a:rPr lang="es-ES" altLang="ja-JP" sz="1200" dirty="0"/>
              <a:t>usa la información del estado del enlace recibida de otros routers:</a:t>
            </a:r>
          </a:p>
          <a:p>
            <a:pPr lvl="1"/>
            <a:r>
              <a:rPr lang="es-ES" altLang="ja-JP" sz="1050" dirty="0"/>
              <a:t>Para crear un </a:t>
            </a:r>
            <a:r>
              <a:rPr lang="es-ES" altLang="ja-JP" sz="1050" b="1" dirty="0"/>
              <a:t>mapa de topología</a:t>
            </a:r>
            <a:r>
              <a:rPr lang="es-ES" altLang="ja-JP" sz="1050" dirty="0"/>
              <a:t>. </a:t>
            </a:r>
          </a:p>
          <a:p>
            <a:pPr lvl="1"/>
            <a:r>
              <a:rPr lang="es-ES" altLang="ja-JP" sz="1050" dirty="0"/>
              <a:t>Para seleccionar la mejor ruta para todas las redes de destino en la topología. </a:t>
            </a:r>
          </a:p>
          <a:p>
            <a:r>
              <a:rPr lang="es-ES" altLang="ja-JP" sz="1200" dirty="0"/>
              <a:t>Los protocolos de routing de estado del enlace </a:t>
            </a:r>
            <a:r>
              <a:rPr lang="es-ES" altLang="ja-JP" sz="1200" b="1" dirty="0"/>
              <a:t>no usan actualizaciones periódicas</a:t>
            </a:r>
            <a:r>
              <a:rPr lang="es-ES" altLang="ja-JP" sz="1200" dirty="0"/>
              <a:t>.</a:t>
            </a:r>
          </a:p>
          <a:p>
            <a:pPr lvl="1"/>
            <a:r>
              <a:rPr lang="es-ES" altLang="ja-JP" sz="1050" b="1" dirty="0"/>
              <a:t>Las actualizaciones se envían solo </a:t>
            </a:r>
            <a:r>
              <a:rPr lang="es-ES" altLang="ja-JP" sz="1050" b="1" spc="-23" dirty="0"/>
              <a:t>cuando hay un cambio en la topología.</a:t>
            </a:r>
            <a:endParaRPr lang="es-ES" altLang="ja-JP" sz="1200" b="1" dirty="0">
              <a:solidFill>
                <a:srgbClr val="00B0F0"/>
              </a:solidFill>
            </a:endParaRP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200" dirty="0"/>
              <a:t>Tipos de protocolos de routing</a:t>
            </a:r>
            <a:br>
              <a:rPr dirty="0"/>
            </a:br>
            <a:r>
              <a:rPr lang="es-ES" dirty="0"/>
              <a:t>Protocolos de </a:t>
            </a:r>
            <a:r>
              <a:rPr lang="es-ES" dirty="0" err="1"/>
              <a:t>routing</a:t>
            </a:r>
            <a:r>
              <a:rPr lang="es-ES" dirty="0"/>
              <a:t> de estado del enlace</a:t>
            </a:r>
          </a:p>
        </p:txBody>
      </p:sp>
      <p:pic>
        <p:nvPicPr>
          <p:cNvPr id="6" name="Picture 5" descr="Scaling Networks - Mozilla Firefox">
            <a:extLst>
              <a:ext uri="{FF2B5EF4-FFF2-40B4-BE49-F238E27FC236}">
                <a16:creationId xmlns:a16="http://schemas.microsoft.com/office/drawing/2014/main" id="{D7E2A195-0752-453D-87A1-680BE80CE6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8875" y="1359459"/>
            <a:ext cx="3521226" cy="2300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646791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4882624" y="863031"/>
            <a:ext cx="4135646" cy="4161378"/>
          </a:xfrm>
        </p:spPr>
        <p:txBody>
          <a:bodyPr/>
          <a:lstStyle/>
          <a:p>
            <a:r>
              <a:rPr lang="es-ES" dirty="0"/>
              <a:t>Los protocolos de routing de estado del enlace, también conocidos como protocolos </a:t>
            </a:r>
            <a:r>
              <a:rPr lang="es-ES" b="1" dirty="0">
                <a:solidFill>
                  <a:schemeClr val="accent5">
                    <a:lumMod val="75000"/>
                  </a:schemeClr>
                </a:solidFill>
              </a:rPr>
              <a:t>SPF (primero la ruta más corta)</a:t>
            </a:r>
            <a:r>
              <a:rPr lang="es-ES" dirty="0"/>
              <a:t>, se desarrollan en torno al </a:t>
            </a:r>
            <a:r>
              <a:rPr lang="es-ES" b="1" dirty="0">
                <a:solidFill>
                  <a:srgbClr val="FF0000"/>
                </a:solidFill>
              </a:rPr>
              <a:t>algoritmo SPF (primero la ruta más corta) de Edsger Dijkstra.</a:t>
            </a:r>
          </a:p>
          <a:p>
            <a:r>
              <a:rPr lang="es-ES" dirty="0"/>
              <a:t>Protocolos de routing de estado del enlace IPv4:</a:t>
            </a:r>
          </a:p>
          <a:p>
            <a:pPr lvl="1"/>
            <a:r>
              <a:rPr lang="es-ES" dirty="0"/>
              <a:t>Abrir primero la ruta más corta (</a:t>
            </a:r>
            <a:r>
              <a:rPr lang="es-ES" b="1" dirty="0">
                <a:solidFill>
                  <a:srgbClr val="FF0000"/>
                </a:solidFill>
              </a:rPr>
              <a:t>OSPF</a:t>
            </a:r>
            <a:r>
              <a:rPr lang="es-ES" dirty="0"/>
              <a:t>)</a:t>
            </a:r>
          </a:p>
          <a:p>
            <a:pPr lvl="1"/>
            <a:r>
              <a:rPr lang="es-ES" dirty="0"/>
              <a:t>Sistema intermedio a sistema intermedio (</a:t>
            </a:r>
            <a:r>
              <a:rPr lang="es-ES" b="1" dirty="0">
                <a:solidFill>
                  <a:srgbClr val="FF0000"/>
                </a:solidFill>
              </a:rPr>
              <a:t>IS-IS</a:t>
            </a:r>
            <a:r>
              <a:rPr lang="es-ES" dirty="0"/>
              <a:t>)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Funcionamiento del protocolo de routing de estado del enlace</a:t>
            </a:r>
            <a:br>
              <a:rPr dirty="0"/>
            </a:br>
            <a:r>
              <a:rPr lang="es-ES" dirty="0"/>
              <a:t>Protocolos SPF (primero la ruta más corta)</a:t>
            </a:r>
          </a:p>
        </p:txBody>
      </p:sp>
      <p:pic>
        <p:nvPicPr>
          <p:cNvPr id="7" name="Picture 6" descr="Scaling Networks - Mozilla Firefox">
            <a:extLst>
              <a:ext uri="{FF2B5EF4-FFF2-40B4-BE49-F238E27FC236}">
                <a16:creationId xmlns:a16="http://schemas.microsoft.com/office/drawing/2014/main" id="{592E806A-9FA7-4621-8EF1-3008699C6B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377" y="977967"/>
            <a:ext cx="4619417" cy="3134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317473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5461951" y="729110"/>
            <a:ext cx="3515794" cy="3221568"/>
          </a:xfrm>
        </p:spPr>
        <p:txBody>
          <a:bodyPr/>
          <a:lstStyle/>
          <a:p>
            <a:r>
              <a:rPr lang="es-ES" dirty="0"/>
              <a:t>Todos los protocolos de routing de estado del enlace aplican el </a:t>
            </a:r>
            <a:r>
              <a:rPr lang="es-ES" b="1" dirty="0">
                <a:solidFill>
                  <a:srgbClr val="FF0000"/>
                </a:solidFill>
              </a:rPr>
              <a:t>algoritmo de Dijkstra</a:t>
            </a:r>
            <a:r>
              <a:rPr lang="es-ES" dirty="0"/>
              <a:t>, también conocido como SPF (primero la ruta más corta), para calcular la mejor ruta:</a:t>
            </a:r>
          </a:p>
          <a:p>
            <a:pPr lvl="1"/>
            <a:r>
              <a:rPr lang="es-ES" dirty="0"/>
              <a:t>utilizan los </a:t>
            </a:r>
            <a:r>
              <a:rPr lang="es-ES" b="1" dirty="0"/>
              <a:t>costos acumulados </a:t>
            </a:r>
            <a:r>
              <a:rPr lang="es-ES" dirty="0"/>
              <a:t>junto con cada ruta, del origen al destino. </a:t>
            </a:r>
          </a:p>
          <a:p>
            <a:pPr lvl="1"/>
            <a:r>
              <a:rPr lang="es-ES" dirty="0"/>
              <a:t>Cada router determina su propio costo hacia cada destino en la topología.</a:t>
            </a:r>
            <a:endParaRPr lang="en-US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Funcionamiento del protocolo de routing de estado del enlace</a:t>
            </a:r>
            <a:br>
              <a:rPr dirty="0"/>
            </a:br>
            <a:r>
              <a:rPr lang="es-ES" dirty="0"/>
              <a:t>Algoritmo de Dijkstra</a:t>
            </a:r>
          </a:p>
        </p:txBody>
      </p:sp>
      <p:pic>
        <p:nvPicPr>
          <p:cNvPr id="3" name="Picture 2" descr="Scaling Networks - Mozilla Firefox">
            <a:extLst>
              <a:ext uri="{FF2B5EF4-FFF2-40B4-BE49-F238E27FC236}">
                <a16:creationId xmlns:a16="http://schemas.microsoft.com/office/drawing/2014/main" id="{6DCF1454-3BD5-4E1E-B1C2-ED9DAED588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030" y="939573"/>
            <a:ext cx="5107558" cy="3084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29611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82259" y="841575"/>
            <a:ext cx="3621061" cy="1173039"/>
          </a:xfrm>
        </p:spPr>
        <p:txBody>
          <a:bodyPr/>
          <a:lstStyle/>
          <a:p>
            <a:r>
              <a:rPr lang="es-ES" dirty="0"/>
              <a:t>La tabla muestra la </a:t>
            </a:r>
            <a:r>
              <a:rPr lang="es-ES" b="1" dirty="0">
                <a:solidFill>
                  <a:srgbClr val="FF0000"/>
                </a:solidFill>
              </a:rPr>
              <a:t>ruta más corta </a:t>
            </a:r>
            <a:r>
              <a:rPr lang="es-ES" dirty="0"/>
              <a:t>y el costo acumulado para llegar a las redes de destino identificadas desde la perspectiva del </a:t>
            </a:r>
            <a:r>
              <a:rPr lang="es-ES" b="1" dirty="0">
                <a:solidFill>
                  <a:schemeClr val="accent5">
                    <a:lumMod val="75000"/>
                  </a:schemeClr>
                </a:solidFill>
              </a:rPr>
              <a:t>R4</a:t>
            </a:r>
            <a:r>
              <a:rPr lang="es-ES" dirty="0"/>
              <a:t>.</a:t>
            </a:r>
          </a:p>
          <a:p>
            <a:pPr lvl="1"/>
            <a:endParaRPr lang="es-ES" altLang="ja-JP" dirty="0"/>
          </a:p>
          <a:p>
            <a:pPr marL="0" indent="0">
              <a:buNone/>
            </a:pPr>
            <a:endParaRPr lang="es-ES" altLang="ja-JP" dirty="0"/>
          </a:p>
          <a:p>
            <a:pPr lvl="1"/>
            <a:endParaRPr lang="es-ES" altLang="ja-JP" dirty="0"/>
          </a:p>
          <a:p>
            <a:pPr marL="142875" lvl="1" indent="0">
              <a:buNone/>
            </a:pPr>
            <a:endParaRPr lang="es-ES" altLang="ja-JP" dirty="0"/>
          </a:p>
          <a:p>
            <a:pPr marL="142875" lvl="1" indent="0">
              <a:buNone/>
            </a:pPr>
            <a:r>
              <a:rPr lang="en-US" dirty="0"/>
              <a:t>	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Funcionamiento del protocolo de routing de estado del enlace</a:t>
            </a:r>
            <a:br>
              <a:rPr dirty="0"/>
            </a:br>
            <a:r>
              <a:rPr lang="es-ES" dirty="0"/>
              <a:t>Ejemplo de SPF</a:t>
            </a:r>
          </a:p>
        </p:txBody>
      </p:sp>
      <p:pic>
        <p:nvPicPr>
          <p:cNvPr id="6" name="Picture 5" descr="Scaling Networks - Mozilla Firefox">
            <a:extLst>
              <a:ext uri="{FF2B5EF4-FFF2-40B4-BE49-F238E27FC236}">
                <a16:creationId xmlns:a16="http://schemas.microsoft.com/office/drawing/2014/main" id="{8E51E3D8-296B-4DA9-97D1-F5F897DA4E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90920" y="798943"/>
            <a:ext cx="5209538" cy="3440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1057648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Actualizaciones de estado del enlace</a:t>
            </a:r>
            <a:br>
              <a:rPr dirty="0"/>
            </a:br>
            <a:r>
              <a:rPr lang="es-ES" dirty="0"/>
              <a:t>Proceso de </a:t>
            </a:r>
            <a:r>
              <a:rPr lang="es-ES" dirty="0" err="1"/>
              <a:t>routing</a:t>
            </a:r>
            <a:r>
              <a:rPr lang="es-ES" dirty="0"/>
              <a:t> de estado del enlace</a:t>
            </a:r>
          </a:p>
        </p:txBody>
      </p:sp>
      <p:pic>
        <p:nvPicPr>
          <p:cNvPr id="2" name="Picture 2" descr="Scaling Networks - Mozilla Firefox">
            <a:extLst>
              <a:ext uri="{FF2B5EF4-FFF2-40B4-BE49-F238E27FC236}">
                <a16:creationId xmlns:a16="http://schemas.microsoft.com/office/drawing/2014/main" id="{4D65E643-F69F-A854-B754-775AD921FE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199" y="1108680"/>
            <a:ext cx="8517601" cy="2758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3347418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4865390" y="637302"/>
            <a:ext cx="4278610" cy="1173039"/>
          </a:xfrm>
        </p:spPr>
        <p:txBody>
          <a:bodyPr/>
          <a:lstStyle/>
          <a:p>
            <a:r>
              <a:rPr lang="es-ES" dirty="0"/>
              <a:t>El </a:t>
            </a:r>
            <a:r>
              <a:rPr lang="es-ES" b="1" dirty="0">
                <a:solidFill>
                  <a:schemeClr val="accent5">
                    <a:lumMod val="75000"/>
                  </a:schemeClr>
                </a:solidFill>
              </a:rPr>
              <a:t>primer paso </a:t>
            </a:r>
            <a:r>
              <a:rPr lang="es-ES" dirty="0"/>
              <a:t>en el proceso de routing de </a:t>
            </a:r>
            <a:r>
              <a:rPr lang="es-ES" spc="-30" dirty="0"/>
              <a:t>estado del enlace es que </a:t>
            </a:r>
            <a:r>
              <a:rPr lang="es-ES" b="1" spc="-3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cada router descubra sus propias redes conectadas directamente</a:t>
            </a:r>
            <a:r>
              <a:rPr lang="es-ES" spc="-30" dirty="0"/>
              <a:t>.</a:t>
            </a:r>
          </a:p>
          <a:p>
            <a:pPr lvl="1"/>
            <a:endParaRPr lang="es-ES" altLang="ja-JP" dirty="0"/>
          </a:p>
          <a:p>
            <a:pPr marL="142875" lvl="1" indent="0">
              <a:buNone/>
            </a:pPr>
            <a:endParaRPr lang="es-ES" altLang="ja-JP" dirty="0"/>
          </a:p>
          <a:p>
            <a:pPr marL="142875" lvl="1" indent="0">
              <a:buNone/>
            </a:pPr>
            <a:r>
              <a:rPr lang="en-US" dirty="0"/>
              <a:t>	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Actualizaciones de estado del enlace</a:t>
            </a:r>
            <a:br>
              <a:rPr dirty="0"/>
            </a:br>
            <a:r>
              <a:rPr lang="es-ES" dirty="0"/>
              <a:t>Enlace y estado del enlace</a:t>
            </a:r>
          </a:p>
        </p:txBody>
      </p:sp>
      <p:pic>
        <p:nvPicPr>
          <p:cNvPr id="4" name="Picture 3" descr="Scaling Networks - Mozilla Firefox">
            <a:extLst>
              <a:ext uri="{FF2B5EF4-FFF2-40B4-BE49-F238E27FC236}">
                <a16:creationId xmlns:a16="http://schemas.microsoft.com/office/drawing/2014/main" id="{9FB97EB6-6704-40E8-87ED-4AA81FEA51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220" y="1134442"/>
            <a:ext cx="4204623" cy="2796989"/>
          </a:xfrm>
          <a:prstGeom prst="rect">
            <a:avLst/>
          </a:prstGeom>
        </p:spPr>
      </p:pic>
      <p:pic>
        <p:nvPicPr>
          <p:cNvPr id="6" name="Picture 5" descr="Scaling Networks - Mozilla Firefox">
            <a:extLst>
              <a:ext uri="{FF2B5EF4-FFF2-40B4-BE49-F238E27FC236}">
                <a16:creationId xmlns:a16="http://schemas.microsoft.com/office/drawing/2014/main" id="{75E7F277-8DA8-4629-8441-5CD45EDA3E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8244" y="1810341"/>
            <a:ext cx="3346235" cy="2876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636381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4865391" y="956380"/>
            <a:ext cx="3790494" cy="3107077"/>
          </a:xfrm>
        </p:spPr>
        <p:txBody>
          <a:bodyPr/>
          <a:lstStyle/>
          <a:p>
            <a:r>
              <a:rPr lang="es-ES" dirty="0"/>
              <a:t>El </a:t>
            </a:r>
            <a:r>
              <a:rPr lang="es-ES" b="1" dirty="0">
                <a:solidFill>
                  <a:schemeClr val="accent5">
                    <a:lumMod val="75000"/>
                  </a:schemeClr>
                </a:solidFill>
              </a:rPr>
              <a:t>segundo paso </a:t>
            </a:r>
            <a:r>
              <a:rPr lang="es-ES" dirty="0"/>
              <a:t>en el proceso de </a:t>
            </a:r>
            <a:r>
              <a:rPr lang="es-ES" dirty="0" err="1"/>
              <a:t>routing</a:t>
            </a:r>
            <a:r>
              <a:rPr lang="es-ES" dirty="0"/>
              <a:t> de estado del enlace es que </a:t>
            </a:r>
            <a:r>
              <a:rPr lang="es-ES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cada </a:t>
            </a:r>
            <a:r>
              <a:rPr lang="es-ES" b="1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router</a:t>
            </a:r>
            <a:r>
              <a:rPr lang="es-ES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utilice un protocolo de saludo para detectar cualquier vecino en sus enlaces</a:t>
            </a:r>
            <a:r>
              <a:rPr lang="es-ES" dirty="0"/>
              <a:t>.</a:t>
            </a:r>
          </a:p>
          <a:p>
            <a:r>
              <a:rPr lang="es-ES" dirty="0"/>
              <a:t>Cuando dos </a:t>
            </a:r>
            <a:r>
              <a:rPr lang="es-ES" dirty="0" err="1"/>
              <a:t>routers</a:t>
            </a:r>
            <a:r>
              <a:rPr lang="es-ES" dirty="0"/>
              <a:t> de estado del enlace descubren que son vecinos, forman una adyacencia. </a:t>
            </a:r>
          </a:p>
          <a:p>
            <a:r>
              <a:rPr lang="es-ES" dirty="0"/>
              <a:t>Si un </a:t>
            </a:r>
            <a:r>
              <a:rPr lang="es-ES" dirty="0" err="1"/>
              <a:t>router</a:t>
            </a:r>
            <a:r>
              <a:rPr lang="es-ES" dirty="0"/>
              <a:t> deja de recibir paquetes de saludo por parte de un vecino, dicho vecino se considera inalcanzable.</a:t>
            </a:r>
          </a:p>
          <a:p>
            <a:endParaRPr lang="es-ES" altLang="ja-JP" dirty="0"/>
          </a:p>
          <a:p>
            <a:pPr marL="142875" lvl="1" indent="0">
              <a:buNone/>
            </a:pPr>
            <a:endParaRPr lang="es-ES" altLang="ja-JP" dirty="0"/>
          </a:p>
          <a:p>
            <a:pPr marL="142875" lvl="1" indent="0">
              <a:buNone/>
            </a:pPr>
            <a:r>
              <a:rPr lang="en-US" dirty="0"/>
              <a:t>	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Actualizaciones de estados de enlace</a:t>
            </a:r>
            <a:br/>
            <a:r>
              <a:rPr lang="es-ES"/>
              <a:t>Saludo</a:t>
            </a:r>
          </a:p>
        </p:txBody>
      </p:sp>
      <p:pic>
        <p:nvPicPr>
          <p:cNvPr id="3" name="Picture 2" descr="Scaling Networks - Mozilla Firefox">
            <a:extLst>
              <a:ext uri="{FF2B5EF4-FFF2-40B4-BE49-F238E27FC236}">
                <a16:creationId xmlns:a16="http://schemas.microsoft.com/office/drawing/2014/main" id="{2F582808-2650-4893-B86E-75619AD6A6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992" y="894840"/>
            <a:ext cx="4646928" cy="3051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455515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89083" y="1088199"/>
            <a:ext cx="4676347" cy="3605841"/>
          </a:xfrm>
        </p:spPr>
        <p:txBody>
          <a:bodyPr/>
          <a:lstStyle/>
          <a:p>
            <a:r>
              <a:rPr lang="es-ES" dirty="0"/>
              <a:t>El </a:t>
            </a:r>
            <a:r>
              <a:rPr lang="es-ES" b="1" dirty="0">
                <a:solidFill>
                  <a:schemeClr val="accent5">
                    <a:lumMod val="75000"/>
                  </a:schemeClr>
                </a:solidFill>
              </a:rPr>
              <a:t>tercer paso </a:t>
            </a:r>
            <a:r>
              <a:rPr lang="es-ES" dirty="0"/>
              <a:t>en el proceso de routing de estado del enlace es que cada router </a:t>
            </a:r>
            <a:r>
              <a:rPr lang="es-ES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cree un paquete de estado del enlace (LSP)</a:t>
            </a:r>
            <a:r>
              <a:rPr lang="es-ES" dirty="0"/>
              <a:t> que contenga información del estado del enlace de los enlaces.</a:t>
            </a:r>
          </a:p>
          <a:p>
            <a:r>
              <a:rPr lang="es-ES" dirty="0"/>
              <a:t>El LSP del R1 (en el diagrama) contiene:</a:t>
            </a:r>
          </a:p>
          <a:p>
            <a:pPr lvl="1"/>
            <a:r>
              <a:rPr lang="es-ES" sz="1200" dirty="0"/>
              <a:t>R1; Red Ethernet 10.1.0.0/16; Costo 2</a:t>
            </a:r>
          </a:p>
          <a:p>
            <a:pPr lvl="1"/>
            <a:r>
              <a:rPr lang="es-ES" sz="1200" dirty="0"/>
              <a:t>R1 -&gt; R2; Red serial punto a punto; 10.2.0.0/16; Costo 20</a:t>
            </a:r>
          </a:p>
          <a:p>
            <a:pPr lvl="1"/>
            <a:r>
              <a:rPr lang="es-ES" sz="1200" dirty="0"/>
              <a:t>R1 -&gt; R3; Red serial punto a punto; 10.3.0.0/16; Costo 5</a:t>
            </a:r>
          </a:p>
          <a:p>
            <a:pPr lvl="1"/>
            <a:r>
              <a:rPr lang="es-ES" sz="1200" dirty="0"/>
              <a:t>R1 -&gt; R4; Red serial punto a punto; 10.4.0.0/16; Costo 20</a:t>
            </a:r>
            <a:endParaRPr lang="en-US" sz="1200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Actualizaciones de estados de enlace</a:t>
            </a:r>
            <a:br>
              <a:rPr dirty="0"/>
            </a:br>
            <a:r>
              <a:rPr lang="es-ES" dirty="0"/>
              <a:t>Armado del paquete de estado del enlace</a:t>
            </a:r>
          </a:p>
        </p:txBody>
      </p:sp>
      <p:pic>
        <p:nvPicPr>
          <p:cNvPr id="4" name="Picture 3" descr="Scaling Networks - Mozilla Firefox">
            <a:extLst>
              <a:ext uri="{FF2B5EF4-FFF2-40B4-BE49-F238E27FC236}">
                <a16:creationId xmlns:a16="http://schemas.microsoft.com/office/drawing/2014/main" id="{540B26AE-0427-427F-9F61-9D60C12B16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5430" y="1183654"/>
            <a:ext cx="3977508" cy="2776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318436"/>
      </p:ext>
    </p:extLst>
  </p:cSld>
  <p:clrMapOvr>
    <a:masterClrMapping/>
  </p:clrMapOvr>
  <p:transition spd="slow">
    <p:wip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Default Theme">
  <a:themeElements>
    <a:clrScheme name="Custom 6">
      <a:dk1>
        <a:srgbClr val="58585B"/>
      </a:dk1>
      <a:lt1>
        <a:srgbClr val="FFFFFF"/>
      </a:lt1>
      <a:dk2>
        <a:srgbClr val="58585B"/>
      </a:dk2>
      <a:lt2>
        <a:srgbClr val="81C569"/>
      </a:lt2>
      <a:accent1>
        <a:srgbClr val="004C69"/>
      </a:accent1>
      <a:accent2>
        <a:srgbClr val="9E0B0F"/>
      </a:accent2>
      <a:accent3>
        <a:srgbClr val="FFFFFF"/>
      </a:accent3>
      <a:accent4>
        <a:srgbClr val="367187"/>
      </a:accent4>
      <a:accent5>
        <a:srgbClr val="38C6F4"/>
      </a:accent5>
      <a:accent6>
        <a:srgbClr val="FBAB18"/>
      </a:accent6>
      <a:hlink>
        <a:srgbClr val="38C6F4"/>
      </a:hlink>
      <a:folHlink>
        <a:srgbClr val="81C569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6A4D7"/>
        </a:solidFill>
        <a:ln>
          <a:noFill/>
        </a:ln>
        <a:effectLst/>
      </a:spPr>
      <a:bodyPr rtlCol="0" anchor="ctr"/>
      <a:lstStyle>
        <a:defPPr algn="ctr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Default Theme" id="{A3178FD6-045E-43BB-9FF9-79BDC55288A1}" vid="{B3635A64-254C-4D4D-B1C2-6197525273F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8377</TotalTime>
  <Words>1653</Words>
  <Application>Microsoft Office PowerPoint</Application>
  <PresentationFormat>Presentación en pantalla (16:9)</PresentationFormat>
  <Paragraphs>148</Paragraphs>
  <Slides>19</Slides>
  <Notes>19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19</vt:i4>
      </vt:variant>
    </vt:vector>
  </HeadingPairs>
  <TitlesOfParts>
    <vt:vector size="24" baseType="lpstr">
      <vt:lpstr>Arial</vt:lpstr>
      <vt:lpstr>Calibri</vt:lpstr>
      <vt:lpstr>CiscoSans ExtraLight</vt:lpstr>
      <vt:lpstr>Wingdings</vt:lpstr>
      <vt:lpstr>Default Theme</vt:lpstr>
      <vt:lpstr>Ruteo dinámico de estado del enlace</vt:lpstr>
      <vt:lpstr>Tipos de protocolos de routing Protocolos de routing de estado del enlace</vt:lpstr>
      <vt:lpstr>Funcionamiento del protocolo de routing de estado del enlace Protocolos SPF (primero la ruta más corta)</vt:lpstr>
      <vt:lpstr>Funcionamiento del protocolo de routing de estado del enlace Algoritmo de Dijkstra</vt:lpstr>
      <vt:lpstr>Funcionamiento del protocolo de routing de estado del enlace Ejemplo de SPF</vt:lpstr>
      <vt:lpstr>Actualizaciones de estado del enlace Proceso de routing de estado del enlace</vt:lpstr>
      <vt:lpstr>Actualizaciones de estado del enlace Enlace y estado del enlace</vt:lpstr>
      <vt:lpstr>Actualizaciones de estados de enlace Saludo</vt:lpstr>
      <vt:lpstr>Actualizaciones de estados de enlace Armado del paquete de estado del enlace</vt:lpstr>
      <vt:lpstr>Actualizaciones de estados de enlace Saturación con LSP</vt:lpstr>
      <vt:lpstr>Actualizaciones de estados de enlace Armado de la base de datos del estado del enlace</vt:lpstr>
      <vt:lpstr>Beneficios del protocolo de routing de estado del enlace ¿Por qué utilizar protocolos de estado del enlace?</vt:lpstr>
      <vt:lpstr>Beneficios del protocolo de routing de estado del enlace Desventajas de los protocolos de estado del enlace</vt:lpstr>
      <vt:lpstr>Redes multiacceso</vt:lpstr>
      <vt:lpstr>2.3 - Redes OSPF multiacceso Tipos de red OPSF</vt:lpstr>
      <vt:lpstr>Topología de referencia de multiacceso OSPF Networks</vt:lpstr>
      <vt:lpstr>Router designado OSPF</vt:lpstr>
      <vt:lpstr>Router designado OSPF</vt:lpstr>
      <vt:lpstr>Router designado OSPF</vt:lpstr>
    </vt:vector>
  </TitlesOfParts>
  <Company>Cisco Systems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bvachon@cisco.com</dc:creator>
  <cp:lastModifiedBy>Lizethe Pérez Fuertes</cp:lastModifiedBy>
  <cp:revision>469</cp:revision>
  <dcterms:created xsi:type="dcterms:W3CDTF">2016-08-22T22:27:36Z</dcterms:created>
  <dcterms:modified xsi:type="dcterms:W3CDTF">2023-04-11T17:44:33Z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ffisync_ProviderInitializationData">
    <vt:lpwstr>https://cisco.jiveon.com</vt:lpwstr>
  </property>
  <property fmtid="{D5CDD505-2E9C-101B-9397-08002B2CF9AE}" pid="3" name="Offisync_UpdateToken">
    <vt:lpwstr>1</vt:lpwstr>
  </property>
  <property fmtid="{D5CDD505-2E9C-101B-9397-08002B2CF9AE}" pid="4" name="Offisync_ServerID">
    <vt:lpwstr>07841bbc-cd3c-4a76-827f-75a2226890f4</vt:lpwstr>
  </property>
  <property fmtid="{D5CDD505-2E9C-101B-9397-08002B2CF9AE}" pid="5" name="Offisync_UniqueId">
    <vt:lpwstr>1702406</vt:lpwstr>
  </property>
  <property fmtid="{D5CDD505-2E9C-101B-9397-08002B2CF9AE}" pid="6" name="Jive_VersionGuid">
    <vt:lpwstr>fd96a0b3-f68d-4727-8e4f-2128d37ed30a</vt:lpwstr>
  </property>
  <property fmtid="{D5CDD505-2E9C-101B-9397-08002B2CF9AE}" pid="7" name="Jive_LatestUserAccountName">
    <vt:lpwstr>alljohns</vt:lpwstr>
  </property>
</Properties>
</file>

<file path=docProps/thumbnail.jpeg>
</file>